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9" r:id="rId12"/>
    <p:sldId id="270" r:id="rId13"/>
    <p:sldId id="271" r:id="rId14"/>
    <p:sldId id="272" r:id="rId15"/>
    <p:sldId id="273" r:id="rId16"/>
    <p:sldId id="274" r:id="rId17"/>
    <p:sldId id="275" r:id="rId18"/>
    <p:sldId id="280" r:id="rId19"/>
    <p:sldId id="262" r:id="rId20"/>
    <p:sldId id="260" r:id="rId21"/>
    <p:sldId id="261" r:id="rId22"/>
    <p:sldId id="263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at.mike@gmail.com" initials="e" lastIdx="8" clrIdx="0">
    <p:extLst>
      <p:ext uri="{19B8F6BF-5375-455C-9EA6-DF929625EA0E}">
        <p15:presenceInfo xmlns:p15="http://schemas.microsoft.com/office/powerpoint/2012/main" userId="57c886ca38cbad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67"/>
  </p:normalViewPr>
  <p:slideViewPr>
    <p:cSldViewPr snapToGrid="0" snapToObjects="1">
      <p:cViewPr varScale="1">
        <p:scale>
          <a:sx n="78" d="100"/>
          <a:sy n="78" d="100"/>
        </p:scale>
        <p:origin x="1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5401C-DD59-4B3D-BC80-4640A9B55AB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1F36B7-1D16-4774-A913-555A8F840535}">
      <dgm:prSet/>
      <dgm:spPr/>
      <dgm:t>
        <a:bodyPr/>
        <a:lstStyle/>
        <a:p>
          <a:r>
            <a:rPr lang="en-US"/>
            <a:t>Testing in the Waitaramoa Bay area demonstrates extremely contaminated water</a:t>
          </a:r>
        </a:p>
      </dgm:t>
    </dgm:pt>
    <dgm:pt modelId="{557A1025-615D-4FD6-9AF9-18BB6AE902E8}" type="parTrans" cxnId="{C9AB7377-3913-4A26-A238-DBCDA31B998C}">
      <dgm:prSet/>
      <dgm:spPr/>
      <dgm:t>
        <a:bodyPr/>
        <a:lstStyle/>
        <a:p>
          <a:endParaRPr lang="en-US"/>
        </a:p>
      </dgm:t>
    </dgm:pt>
    <dgm:pt modelId="{1BE7F71E-85E5-4C28-AC02-F4ABBD06F950}" type="sibTrans" cxnId="{C9AB7377-3913-4A26-A238-DBCDA31B998C}">
      <dgm:prSet/>
      <dgm:spPr/>
      <dgm:t>
        <a:bodyPr/>
        <a:lstStyle/>
        <a:p>
          <a:endParaRPr lang="en-US"/>
        </a:p>
      </dgm:t>
    </dgm:pt>
    <dgm:pt modelId="{FCD8DA4F-564F-4F07-8863-8BBED445DCCD}">
      <dgm:prSet/>
      <dgm:spPr/>
      <dgm:t>
        <a:bodyPr/>
        <a:lstStyle/>
        <a:p>
          <a:r>
            <a:rPr lang="en-US"/>
            <a:t>Health risk is  VERY HIGH</a:t>
          </a:r>
        </a:p>
      </dgm:t>
    </dgm:pt>
    <dgm:pt modelId="{AB85F5B0-DD6F-412A-882D-07C0ED0E8748}" type="parTrans" cxnId="{4F692514-38C5-4B45-BD0F-8B93B0EBA7F2}">
      <dgm:prSet/>
      <dgm:spPr/>
      <dgm:t>
        <a:bodyPr/>
        <a:lstStyle/>
        <a:p>
          <a:endParaRPr lang="en-US"/>
        </a:p>
      </dgm:t>
    </dgm:pt>
    <dgm:pt modelId="{2AED7B88-5D51-4791-99A0-B3C710668283}" type="sibTrans" cxnId="{4F692514-38C5-4B45-BD0F-8B93B0EBA7F2}">
      <dgm:prSet/>
      <dgm:spPr/>
      <dgm:t>
        <a:bodyPr/>
        <a:lstStyle/>
        <a:p>
          <a:endParaRPr lang="en-US"/>
        </a:p>
      </dgm:t>
    </dgm:pt>
    <dgm:pt modelId="{6D892877-724A-144F-AAC3-C0C0DACF347A}" type="pres">
      <dgm:prSet presAssocID="{BF15401C-DD59-4B3D-BC80-4640A9B55AB0}" presName="linear" presStyleCnt="0">
        <dgm:presLayoutVars>
          <dgm:animLvl val="lvl"/>
          <dgm:resizeHandles val="exact"/>
        </dgm:presLayoutVars>
      </dgm:prSet>
      <dgm:spPr/>
    </dgm:pt>
    <dgm:pt modelId="{D31A71C4-2505-7742-8C72-532A343CC0F6}" type="pres">
      <dgm:prSet presAssocID="{641F36B7-1D16-4774-A913-555A8F84053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F01CFF-8F32-0B40-9475-88C5F122446E}" type="pres">
      <dgm:prSet presAssocID="{1BE7F71E-85E5-4C28-AC02-F4ABBD06F950}" presName="spacer" presStyleCnt="0"/>
      <dgm:spPr/>
    </dgm:pt>
    <dgm:pt modelId="{C5A93437-1C3D-C14B-9A87-C69B3C6B8ED3}" type="pres">
      <dgm:prSet presAssocID="{FCD8DA4F-564F-4F07-8863-8BBED445DCC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F692514-38C5-4B45-BD0F-8B93B0EBA7F2}" srcId="{BF15401C-DD59-4B3D-BC80-4640A9B55AB0}" destId="{FCD8DA4F-564F-4F07-8863-8BBED445DCCD}" srcOrd="1" destOrd="0" parTransId="{AB85F5B0-DD6F-412A-882D-07C0ED0E8748}" sibTransId="{2AED7B88-5D51-4791-99A0-B3C710668283}"/>
    <dgm:cxn modelId="{A1055348-79E7-5646-ABA4-6B7E29EF1ABA}" type="presOf" srcId="{BF15401C-DD59-4B3D-BC80-4640A9B55AB0}" destId="{6D892877-724A-144F-AAC3-C0C0DACF347A}" srcOrd="0" destOrd="0" presId="urn:microsoft.com/office/officeart/2005/8/layout/vList2"/>
    <dgm:cxn modelId="{C9AB7377-3913-4A26-A238-DBCDA31B998C}" srcId="{BF15401C-DD59-4B3D-BC80-4640A9B55AB0}" destId="{641F36B7-1D16-4774-A913-555A8F840535}" srcOrd="0" destOrd="0" parTransId="{557A1025-615D-4FD6-9AF9-18BB6AE902E8}" sibTransId="{1BE7F71E-85E5-4C28-AC02-F4ABBD06F950}"/>
    <dgm:cxn modelId="{41EC417B-3662-0046-937D-562C39E95033}" type="presOf" srcId="{FCD8DA4F-564F-4F07-8863-8BBED445DCCD}" destId="{C5A93437-1C3D-C14B-9A87-C69B3C6B8ED3}" srcOrd="0" destOrd="0" presId="urn:microsoft.com/office/officeart/2005/8/layout/vList2"/>
    <dgm:cxn modelId="{04E52B97-0BC5-6E42-805F-537258A4646C}" type="presOf" srcId="{641F36B7-1D16-4774-A913-555A8F840535}" destId="{D31A71C4-2505-7742-8C72-532A343CC0F6}" srcOrd="0" destOrd="0" presId="urn:microsoft.com/office/officeart/2005/8/layout/vList2"/>
    <dgm:cxn modelId="{8708ADDC-588F-414F-9241-802701E1A695}" type="presParOf" srcId="{6D892877-724A-144F-AAC3-C0C0DACF347A}" destId="{D31A71C4-2505-7742-8C72-532A343CC0F6}" srcOrd="0" destOrd="0" presId="urn:microsoft.com/office/officeart/2005/8/layout/vList2"/>
    <dgm:cxn modelId="{897608EB-3C09-2D4E-A39C-E2239260EE52}" type="presParOf" srcId="{6D892877-724A-144F-AAC3-C0C0DACF347A}" destId="{C4F01CFF-8F32-0B40-9475-88C5F122446E}" srcOrd="1" destOrd="0" presId="urn:microsoft.com/office/officeart/2005/8/layout/vList2"/>
    <dgm:cxn modelId="{0622F668-32FA-B14B-A70E-33334DD845D9}" type="presParOf" srcId="{6D892877-724A-144F-AAC3-C0C0DACF347A}" destId="{C5A93437-1C3D-C14B-9A87-C69B3C6B8ED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2EC9B-7349-46D2-9C43-344FD15158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F5AE82D-8B5E-4B1F-A492-27064BFC1050}">
      <dgm:prSet/>
      <dgm:spPr/>
      <dgm:t>
        <a:bodyPr/>
        <a:lstStyle/>
        <a:p>
          <a:r>
            <a:rPr lang="en-US" dirty="0"/>
            <a:t>Delay between water event and illness</a:t>
          </a:r>
        </a:p>
      </dgm:t>
    </dgm:pt>
    <dgm:pt modelId="{E8804BA1-5B03-46A5-94A2-F358EAE5BB53}" type="parTrans" cxnId="{93A9607D-47CA-47AE-BF44-BE13AF8C89BD}">
      <dgm:prSet/>
      <dgm:spPr/>
      <dgm:t>
        <a:bodyPr/>
        <a:lstStyle/>
        <a:p>
          <a:endParaRPr lang="en-US"/>
        </a:p>
      </dgm:t>
    </dgm:pt>
    <dgm:pt modelId="{CBAE8B53-1F22-4E3F-AC94-A998B9FD7AAA}" type="sibTrans" cxnId="{93A9607D-47CA-47AE-BF44-BE13AF8C89BD}">
      <dgm:prSet/>
      <dgm:spPr/>
      <dgm:t>
        <a:bodyPr/>
        <a:lstStyle/>
        <a:p>
          <a:endParaRPr lang="en-US"/>
        </a:p>
      </dgm:t>
    </dgm:pt>
    <dgm:pt modelId="{183548A9-EED5-4B4E-B3EA-6060348AAC6B}">
      <dgm:prSet/>
      <dgm:spPr/>
      <dgm:t>
        <a:bodyPr/>
        <a:lstStyle/>
        <a:p>
          <a:r>
            <a:rPr lang="en-US"/>
            <a:t>Not all infections are clinical or significantly symptomatic</a:t>
          </a:r>
        </a:p>
      </dgm:t>
    </dgm:pt>
    <dgm:pt modelId="{99B49D12-56D0-4C2F-8D03-045A86B96339}" type="parTrans" cxnId="{9E6BFF26-E9A0-48A6-8FCA-6E7C98D11ACF}">
      <dgm:prSet/>
      <dgm:spPr/>
      <dgm:t>
        <a:bodyPr/>
        <a:lstStyle/>
        <a:p>
          <a:endParaRPr lang="en-US"/>
        </a:p>
      </dgm:t>
    </dgm:pt>
    <dgm:pt modelId="{C97A6480-6058-41F6-B4DE-6F55E2DA7C3B}" type="sibTrans" cxnId="{9E6BFF26-E9A0-48A6-8FCA-6E7C98D11ACF}">
      <dgm:prSet/>
      <dgm:spPr/>
      <dgm:t>
        <a:bodyPr/>
        <a:lstStyle/>
        <a:p>
          <a:endParaRPr lang="en-US"/>
        </a:p>
      </dgm:t>
    </dgm:pt>
    <dgm:pt modelId="{C55B27FF-8AA4-4BBF-81E6-C4A151B6DD70}">
      <dgm:prSet/>
      <dgm:spPr/>
      <dgm:t>
        <a:bodyPr/>
        <a:lstStyle/>
        <a:p>
          <a:r>
            <a:rPr lang="en-US"/>
            <a:t>Surveillance difficult as a minority visit a doctor and even those that do majority are not recognized as waterborne and not reported to public health</a:t>
          </a:r>
        </a:p>
      </dgm:t>
    </dgm:pt>
    <dgm:pt modelId="{3B42D987-E50A-47ED-9EC9-7D427CBF4181}" type="parTrans" cxnId="{049CA88F-4DFA-4748-A508-829754652D55}">
      <dgm:prSet/>
      <dgm:spPr/>
      <dgm:t>
        <a:bodyPr/>
        <a:lstStyle/>
        <a:p>
          <a:endParaRPr lang="en-US"/>
        </a:p>
      </dgm:t>
    </dgm:pt>
    <dgm:pt modelId="{5306316F-CFB2-4224-AB45-3703A0FEF91B}" type="sibTrans" cxnId="{049CA88F-4DFA-4748-A508-829754652D55}">
      <dgm:prSet/>
      <dgm:spPr/>
      <dgm:t>
        <a:bodyPr/>
        <a:lstStyle/>
        <a:p>
          <a:endParaRPr lang="en-US"/>
        </a:p>
      </dgm:t>
    </dgm:pt>
    <dgm:pt modelId="{46CB34B7-9B57-4917-9D9E-F2797A637FEE}" type="pres">
      <dgm:prSet presAssocID="{9432EC9B-7349-46D2-9C43-344FD15158DB}" presName="root" presStyleCnt="0">
        <dgm:presLayoutVars>
          <dgm:dir/>
          <dgm:resizeHandles val="exact"/>
        </dgm:presLayoutVars>
      </dgm:prSet>
      <dgm:spPr/>
    </dgm:pt>
    <dgm:pt modelId="{0C05B8A1-2A68-4AF5-B643-F131C64174FD}" type="pres">
      <dgm:prSet presAssocID="{8F5AE82D-8B5E-4B1F-A492-27064BFC1050}" presName="compNode" presStyleCnt="0"/>
      <dgm:spPr/>
    </dgm:pt>
    <dgm:pt modelId="{7D8B6C5E-C800-4C7B-946D-7E410CAE06DB}" type="pres">
      <dgm:prSet presAssocID="{8F5AE82D-8B5E-4B1F-A492-27064BFC1050}" presName="bgRect" presStyleLbl="bgShp" presStyleIdx="0" presStyleCnt="3" custLinFactNeighborX="-1755" custLinFactNeighborY="5949"/>
      <dgm:spPr/>
    </dgm:pt>
    <dgm:pt modelId="{2369DC5A-3336-40A4-8478-137299D170C2}" type="pres">
      <dgm:prSet presAssocID="{8F5AE82D-8B5E-4B1F-A492-27064BFC10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FBB20380-2C4B-4680-88B7-5CD0BF0BA14F}" type="pres">
      <dgm:prSet presAssocID="{8F5AE82D-8B5E-4B1F-A492-27064BFC1050}" presName="spaceRect" presStyleCnt="0"/>
      <dgm:spPr/>
    </dgm:pt>
    <dgm:pt modelId="{2F6B2BA1-1860-428A-B9F3-004F2E43387C}" type="pres">
      <dgm:prSet presAssocID="{8F5AE82D-8B5E-4B1F-A492-27064BFC1050}" presName="parTx" presStyleLbl="revTx" presStyleIdx="0" presStyleCnt="3">
        <dgm:presLayoutVars>
          <dgm:chMax val="0"/>
          <dgm:chPref val="0"/>
        </dgm:presLayoutVars>
      </dgm:prSet>
      <dgm:spPr/>
    </dgm:pt>
    <dgm:pt modelId="{066DE5C7-4C91-4E40-8573-B6E495246AE7}" type="pres">
      <dgm:prSet presAssocID="{CBAE8B53-1F22-4E3F-AC94-A998B9FD7AAA}" presName="sibTrans" presStyleCnt="0"/>
      <dgm:spPr/>
    </dgm:pt>
    <dgm:pt modelId="{7FC12AAF-0E63-4C68-8371-A0474B290226}" type="pres">
      <dgm:prSet presAssocID="{183548A9-EED5-4B4E-B3EA-6060348AAC6B}" presName="compNode" presStyleCnt="0"/>
      <dgm:spPr/>
    </dgm:pt>
    <dgm:pt modelId="{6C8FE8AC-947B-4DD8-9096-B9E56D06D9B7}" type="pres">
      <dgm:prSet presAssocID="{183548A9-EED5-4B4E-B3EA-6060348AAC6B}" presName="bgRect" presStyleLbl="bgShp" presStyleIdx="1" presStyleCnt="3" custLinFactNeighborX="764" custLinFactNeighborY="914"/>
      <dgm:spPr/>
    </dgm:pt>
    <dgm:pt modelId="{D5C68C7C-AD89-4526-B1EB-9E27C88DE9B2}" type="pres">
      <dgm:prSet presAssocID="{183548A9-EED5-4B4E-B3EA-6060348AAC6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D78651A-70CE-46D9-8956-F0E1511A5AFF}" type="pres">
      <dgm:prSet presAssocID="{183548A9-EED5-4B4E-B3EA-6060348AAC6B}" presName="spaceRect" presStyleCnt="0"/>
      <dgm:spPr/>
    </dgm:pt>
    <dgm:pt modelId="{323F7853-EABE-45DE-BFCA-5CDE6780B6D1}" type="pres">
      <dgm:prSet presAssocID="{183548A9-EED5-4B4E-B3EA-6060348AAC6B}" presName="parTx" presStyleLbl="revTx" presStyleIdx="1" presStyleCnt="3">
        <dgm:presLayoutVars>
          <dgm:chMax val="0"/>
          <dgm:chPref val="0"/>
        </dgm:presLayoutVars>
      </dgm:prSet>
      <dgm:spPr/>
    </dgm:pt>
    <dgm:pt modelId="{C4EC640B-3809-4766-9C85-2349E8E8004A}" type="pres">
      <dgm:prSet presAssocID="{C97A6480-6058-41F6-B4DE-6F55E2DA7C3B}" presName="sibTrans" presStyleCnt="0"/>
      <dgm:spPr/>
    </dgm:pt>
    <dgm:pt modelId="{AA0311A8-16F1-45F0-AC7E-3A22489BE36B}" type="pres">
      <dgm:prSet presAssocID="{C55B27FF-8AA4-4BBF-81E6-C4A151B6DD70}" presName="compNode" presStyleCnt="0"/>
      <dgm:spPr/>
    </dgm:pt>
    <dgm:pt modelId="{09FA7C12-8664-4AD7-B263-542EBA745334}" type="pres">
      <dgm:prSet presAssocID="{C55B27FF-8AA4-4BBF-81E6-C4A151B6DD70}" presName="bgRect" presStyleLbl="bgShp" presStyleIdx="2" presStyleCnt="3"/>
      <dgm:spPr/>
    </dgm:pt>
    <dgm:pt modelId="{8DCFD799-6BF7-444E-BF56-70929B5A2EDF}" type="pres">
      <dgm:prSet presAssocID="{C55B27FF-8AA4-4BBF-81E6-C4A151B6DD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D4AE618-B13D-4D0B-9A59-CC7C32853478}" type="pres">
      <dgm:prSet presAssocID="{C55B27FF-8AA4-4BBF-81E6-C4A151B6DD70}" presName="spaceRect" presStyleCnt="0"/>
      <dgm:spPr/>
    </dgm:pt>
    <dgm:pt modelId="{95E28ED8-6581-470B-B17B-D59464087DC0}" type="pres">
      <dgm:prSet presAssocID="{C55B27FF-8AA4-4BBF-81E6-C4A151B6DD7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E6BFF26-E9A0-48A6-8FCA-6E7C98D11ACF}" srcId="{9432EC9B-7349-46D2-9C43-344FD15158DB}" destId="{183548A9-EED5-4B4E-B3EA-6060348AAC6B}" srcOrd="1" destOrd="0" parTransId="{99B49D12-56D0-4C2F-8D03-045A86B96339}" sibTransId="{C97A6480-6058-41F6-B4DE-6F55E2DA7C3B}"/>
    <dgm:cxn modelId="{4BEC664E-0B7F-4100-B2BA-D46CD1EB2163}" type="presOf" srcId="{C55B27FF-8AA4-4BBF-81E6-C4A151B6DD70}" destId="{95E28ED8-6581-470B-B17B-D59464087DC0}" srcOrd="0" destOrd="0" presId="urn:microsoft.com/office/officeart/2018/2/layout/IconVerticalSolidList"/>
    <dgm:cxn modelId="{3CF73870-936A-49DA-9A8C-79BD07DFBF2C}" type="presOf" srcId="{8F5AE82D-8B5E-4B1F-A492-27064BFC1050}" destId="{2F6B2BA1-1860-428A-B9F3-004F2E43387C}" srcOrd="0" destOrd="0" presId="urn:microsoft.com/office/officeart/2018/2/layout/IconVerticalSolidList"/>
    <dgm:cxn modelId="{93A9607D-47CA-47AE-BF44-BE13AF8C89BD}" srcId="{9432EC9B-7349-46D2-9C43-344FD15158DB}" destId="{8F5AE82D-8B5E-4B1F-A492-27064BFC1050}" srcOrd="0" destOrd="0" parTransId="{E8804BA1-5B03-46A5-94A2-F358EAE5BB53}" sibTransId="{CBAE8B53-1F22-4E3F-AC94-A998B9FD7AAA}"/>
    <dgm:cxn modelId="{049CA88F-4DFA-4748-A508-829754652D55}" srcId="{9432EC9B-7349-46D2-9C43-344FD15158DB}" destId="{C55B27FF-8AA4-4BBF-81E6-C4A151B6DD70}" srcOrd="2" destOrd="0" parTransId="{3B42D987-E50A-47ED-9EC9-7D427CBF4181}" sibTransId="{5306316F-CFB2-4224-AB45-3703A0FEF91B}"/>
    <dgm:cxn modelId="{CA0406D5-A854-4778-9C46-11B515D26072}" type="presOf" srcId="{183548A9-EED5-4B4E-B3EA-6060348AAC6B}" destId="{323F7853-EABE-45DE-BFCA-5CDE6780B6D1}" srcOrd="0" destOrd="0" presId="urn:microsoft.com/office/officeart/2018/2/layout/IconVerticalSolidList"/>
    <dgm:cxn modelId="{8CB10EEF-FD6E-49E3-8A78-B1B8AFA3C954}" type="presOf" srcId="{9432EC9B-7349-46D2-9C43-344FD15158DB}" destId="{46CB34B7-9B57-4917-9D9E-F2797A637FEE}" srcOrd="0" destOrd="0" presId="urn:microsoft.com/office/officeart/2018/2/layout/IconVerticalSolidList"/>
    <dgm:cxn modelId="{198B6ABD-94A4-4603-AC84-3CA15421E5DE}" type="presParOf" srcId="{46CB34B7-9B57-4917-9D9E-F2797A637FEE}" destId="{0C05B8A1-2A68-4AF5-B643-F131C64174FD}" srcOrd="0" destOrd="0" presId="urn:microsoft.com/office/officeart/2018/2/layout/IconVerticalSolidList"/>
    <dgm:cxn modelId="{4AD150FA-D7DF-4093-8681-36D0A3764D2E}" type="presParOf" srcId="{0C05B8A1-2A68-4AF5-B643-F131C64174FD}" destId="{7D8B6C5E-C800-4C7B-946D-7E410CAE06DB}" srcOrd="0" destOrd="0" presId="urn:microsoft.com/office/officeart/2018/2/layout/IconVerticalSolidList"/>
    <dgm:cxn modelId="{ACBA2022-D143-4E26-9E80-5A7F3F1F6BF7}" type="presParOf" srcId="{0C05B8A1-2A68-4AF5-B643-F131C64174FD}" destId="{2369DC5A-3336-40A4-8478-137299D170C2}" srcOrd="1" destOrd="0" presId="urn:microsoft.com/office/officeart/2018/2/layout/IconVerticalSolidList"/>
    <dgm:cxn modelId="{97AA87F4-2BC9-446E-974A-92DEB18E67C8}" type="presParOf" srcId="{0C05B8A1-2A68-4AF5-B643-F131C64174FD}" destId="{FBB20380-2C4B-4680-88B7-5CD0BF0BA14F}" srcOrd="2" destOrd="0" presId="urn:microsoft.com/office/officeart/2018/2/layout/IconVerticalSolidList"/>
    <dgm:cxn modelId="{68D7AADA-0EAE-4EE8-9AF3-46D0EDAF5279}" type="presParOf" srcId="{0C05B8A1-2A68-4AF5-B643-F131C64174FD}" destId="{2F6B2BA1-1860-428A-B9F3-004F2E43387C}" srcOrd="3" destOrd="0" presId="urn:microsoft.com/office/officeart/2018/2/layout/IconVerticalSolidList"/>
    <dgm:cxn modelId="{3C43ABD3-40D6-4669-A0A8-88A1B5A54A5E}" type="presParOf" srcId="{46CB34B7-9B57-4917-9D9E-F2797A637FEE}" destId="{066DE5C7-4C91-4E40-8573-B6E495246AE7}" srcOrd="1" destOrd="0" presId="urn:microsoft.com/office/officeart/2018/2/layout/IconVerticalSolidList"/>
    <dgm:cxn modelId="{F858BD63-1475-44D5-9A63-0E299722A5FC}" type="presParOf" srcId="{46CB34B7-9B57-4917-9D9E-F2797A637FEE}" destId="{7FC12AAF-0E63-4C68-8371-A0474B290226}" srcOrd="2" destOrd="0" presId="urn:microsoft.com/office/officeart/2018/2/layout/IconVerticalSolidList"/>
    <dgm:cxn modelId="{D3938E5C-AAB3-4826-95A3-E954292DF3CA}" type="presParOf" srcId="{7FC12AAF-0E63-4C68-8371-A0474B290226}" destId="{6C8FE8AC-947B-4DD8-9096-B9E56D06D9B7}" srcOrd="0" destOrd="0" presId="urn:microsoft.com/office/officeart/2018/2/layout/IconVerticalSolidList"/>
    <dgm:cxn modelId="{8B5F3361-2937-4017-A305-AD72D16C39FB}" type="presParOf" srcId="{7FC12AAF-0E63-4C68-8371-A0474B290226}" destId="{D5C68C7C-AD89-4526-B1EB-9E27C88DE9B2}" srcOrd="1" destOrd="0" presId="urn:microsoft.com/office/officeart/2018/2/layout/IconVerticalSolidList"/>
    <dgm:cxn modelId="{E2A3FF71-3967-41A7-AA89-136BE4B5D0C8}" type="presParOf" srcId="{7FC12AAF-0E63-4C68-8371-A0474B290226}" destId="{ED78651A-70CE-46D9-8956-F0E1511A5AFF}" srcOrd="2" destOrd="0" presId="urn:microsoft.com/office/officeart/2018/2/layout/IconVerticalSolidList"/>
    <dgm:cxn modelId="{BA976D7F-F7BF-49A5-96B1-AF6836367BFB}" type="presParOf" srcId="{7FC12AAF-0E63-4C68-8371-A0474B290226}" destId="{323F7853-EABE-45DE-BFCA-5CDE6780B6D1}" srcOrd="3" destOrd="0" presId="urn:microsoft.com/office/officeart/2018/2/layout/IconVerticalSolidList"/>
    <dgm:cxn modelId="{42E587B5-9878-4A77-A710-5A37645C35C8}" type="presParOf" srcId="{46CB34B7-9B57-4917-9D9E-F2797A637FEE}" destId="{C4EC640B-3809-4766-9C85-2349E8E8004A}" srcOrd="3" destOrd="0" presId="urn:microsoft.com/office/officeart/2018/2/layout/IconVerticalSolidList"/>
    <dgm:cxn modelId="{BA21A11E-C0CF-46D0-8544-ED2747907306}" type="presParOf" srcId="{46CB34B7-9B57-4917-9D9E-F2797A637FEE}" destId="{AA0311A8-16F1-45F0-AC7E-3A22489BE36B}" srcOrd="4" destOrd="0" presId="urn:microsoft.com/office/officeart/2018/2/layout/IconVerticalSolidList"/>
    <dgm:cxn modelId="{0E39C501-C660-4323-9926-FE66CE0391A7}" type="presParOf" srcId="{AA0311A8-16F1-45F0-AC7E-3A22489BE36B}" destId="{09FA7C12-8664-4AD7-B263-542EBA745334}" srcOrd="0" destOrd="0" presId="urn:microsoft.com/office/officeart/2018/2/layout/IconVerticalSolidList"/>
    <dgm:cxn modelId="{C1B9AB24-A278-4423-AB3C-424720B4EF81}" type="presParOf" srcId="{AA0311A8-16F1-45F0-AC7E-3A22489BE36B}" destId="{8DCFD799-6BF7-444E-BF56-70929B5A2EDF}" srcOrd="1" destOrd="0" presId="urn:microsoft.com/office/officeart/2018/2/layout/IconVerticalSolidList"/>
    <dgm:cxn modelId="{B50CCCA4-D761-483D-AF75-F0F1A5D8428C}" type="presParOf" srcId="{AA0311A8-16F1-45F0-AC7E-3A22489BE36B}" destId="{8D4AE618-B13D-4D0B-9A59-CC7C32853478}" srcOrd="2" destOrd="0" presId="urn:microsoft.com/office/officeart/2018/2/layout/IconVerticalSolidList"/>
    <dgm:cxn modelId="{72875709-C365-406C-B00A-C58B9269A1F0}" type="presParOf" srcId="{AA0311A8-16F1-45F0-AC7E-3A22489BE36B}" destId="{95E28ED8-6581-470B-B17B-D59464087D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DF6949-55C7-40E6-8CD9-FB6D9ACB9F93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092B3C-30A2-4B82-9FE6-E1F44A7CF144}">
      <dgm:prSet/>
      <dgm:spPr/>
      <dgm:t>
        <a:bodyPr/>
        <a:lstStyle/>
        <a:p>
          <a:r>
            <a:rPr lang="en-US"/>
            <a:t>Wastewater and sewage contains other environmental contaminants</a:t>
          </a:r>
        </a:p>
      </dgm:t>
    </dgm:pt>
    <dgm:pt modelId="{54FDE79A-47C1-45B1-B5AE-4BC0299DBFB9}" type="parTrans" cxnId="{2146229B-54FA-4C35-89A6-E0F0358F55EA}">
      <dgm:prSet/>
      <dgm:spPr/>
      <dgm:t>
        <a:bodyPr/>
        <a:lstStyle/>
        <a:p>
          <a:endParaRPr lang="en-US"/>
        </a:p>
      </dgm:t>
    </dgm:pt>
    <dgm:pt modelId="{A10BC83E-C2D4-4AE0-AE68-8568C382ACD1}" type="sibTrans" cxnId="{2146229B-54FA-4C35-89A6-E0F0358F55EA}">
      <dgm:prSet/>
      <dgm:spPr/>
      <dgm:t>
        <a:bodyPr/>
        <a:lstStyle/>
        <a:p>
          <a:endParaRPr lang="en-US"/>
        </a:p>
      </dgm:t>
    </dgm:pt>
    <dgm:pt modelId="{73F282EE-FE3F-45CD-86DA-7B05536D09BE}">
      <dgm:prSet/>
      <dgm:spPr/>
      <dgm:t>
        <a:bodyPr/>
        <a:lstStyle/>
        <a:p>
          <a:r>
            <a:rPr lang="en-US"/>
            <a:t>Human health risks poorly characterised</a:t>
          </a:r>
        </a:p>
      </dgm:t>
    </dgm:pt>
    <dgm:pt modelId="{C8352705-F72A-4C6F-97D7-877EC5C8194E}" type="parTrans" cxnId="{C3709860-49A7-40D0-A874-7E7F1CBC4C0B}">
      <dgm:prSet/>
      <dgm:spPr/>
      <dgm:t>
        <a:bodyPr/>
        <a:lstStyle/>
        <a:p>
          <a:endParaRPr lang="en-US"/>
        </a:p>
      </dgm:t>
    </dgm:pt>
    <dgm:pt modelId="{86B2A093-D112-433F-BA10-496B5A3E96A2}" type="sibTrans" cxnId="{C3709860-49A7-40D0-A874-7E7F1CBC4C0B}">
      <dgm:prSet/>
      <dgm:spPr/>
      <dgm:t>
        <a:bodyPr/>
        <a:lstStyle/>
        <a:p>
          <a:endParaRPr lang="en-US"/>
        </a:p>
      </dgm:t>
    </dgm:pt>
    <dgm:pt modelId="{8290F0DE-6022-4D4A-89A9-206CD5E7C5D7}">
      <dgm:prSet/>
      <dgm:spPr/>
      <dgm:t>
        <a:bodyPr/>
        <a:lstStyle/>
        <a:p>
          <a:r>
            <a:rPr lang="en-US"/>
            <a:t>Heavy metals and hydrocarbons runoff from urban areas</a:t>
          </a:r>
        </a:p>
      </dgm:t>
    </dgm:pt>
    <dgm:pt modelId="{90CFED4D-4DDE-428C-B792-70B454E884CD}" type="parTrans" cxnId="{0D65E0CD-80CF-402B-BD5D-5B99643C3ABD}">
      <dgm:prSet/>
      <dgm:spPr/>
      <dgm:t>
        <a:bodyPr/>
        <a:lstStyle/>
        <a:p>
          <a:endParaRPr lang="en-US"/>
        </a:p>
      </dgm:t>
    </dgm:pt>
    <dgm:pt modelId="{280C5856-378E-4AE7-ADEE-B633433E15A0}" type="sibTrans" cxnId="{0D65E0CD-80CF-402B-BD5D-5B99643C3ABD}">
      <dgm:prSet/>
      <dgm:spPr/>
      <dgm:t>
        <a:bodyPr/>
        <a:lstStyle/>
        <a:p>
          <a:endParaRPr lang="en-US"/>
        </a:p>
      </dgm:t>
    </dgm:pt>
    <dgm:pt modelId="{D0B13483-0F08-4B5E-8423-E97EB0106E67}">
      <dgm:prSet/>
      <dgm:spPr/>
      <dgm:t>
        <a:bodyPr/>
        <a:lstStyle/>
        <a:p>
          <a:r>
            <a:rPr lang="en-US"/>
            <a:t>Sediment and shallows may have greater concentrations of contaminants – children are at risk playing here</a:t>
          </a:r>
        </a:p>
      </dgm:t>
    </dgm:pt>
    <dgm:pt modelId="{EF3E32CE-DA4C-4145-BB1D-6BFF0D38E25A}" type="parTrans" cxnId="{C771B956-052C-4104-B151-9806038CA350}">
      <dgm:prSet/>
      <dgm:spPr/>
      <dgm:t>
        <a:bodyPr/>
        <a:lstStyle/>
        <a:p>
          <a:endParaRPr lang="en-US"/>
        </a:p>
      </dgm:t>
    </dgm:pt>
    <dgm:pt modelId="{09D3EE23-A989-43D9-8E0E-EA22F412002D}" type="sibTrans" cxnId="{C771B956-052C-4104-B151-9806038CA350}">
      <dgm:prSet/>
      <dgm:spPr/>
      <dgm:t>
        <a:bodyPr/>
        <a:lstStyle/>
        <a:p>
          <a:endParaRPr lang="en-US"/>
        </a:p>
      </dgm:t>
    </dgm:pt>
    <dgm:pt modelId="{F0C0E6CF-EADD-4B01-9645-30BCCDDFB1AD}">
      <dgm:prSet/>
      <dgm:spPr/>
      <dgm:t>
        <a:bodyPr/>
        <a:lstStyle/>
        <a:p>
          <a:r>
            <a:rPr lang="en-US" dirty="0"/>
            <a:t>RISKS with Fishing and shellfish gathering  in contaminated water </a:t>
          </a:r>
        </a:p>
      </dgm:t>
    </dgm:pt>
    <dgm:pt modelId="{0C904BCA-9A7B-4CDA-A949-03E5635330D3}" type="parTrans" cxnId="{4A8E1604-F44D-4CFE-99E8-BF04233538EE}">
      <dgm:prSet/>
      <dgm:spPr/>
      <dgm:t>
        <a:bodyPr/>
        <a:lstStyle/>
        <a:p>
          <a:endParaRPr lang="en-US"/>
        </a:p>
      </dgm:t>
    </dgm:pt>
    <dgm:pt modelId="{57A4424A-59BB-44A3-A1B2-EF28651B4BB1}" type="sibTrans" cxnId="{4A8E1604-F44D-4CFE-99E8-BF04233538EE}">
      <dgm:prSet/>
      <dgm:spPr/>
      <dgm:t>
        <a:bodyPr/>
        <a:lstStyle/>
        <a:p>
          <a:endParaRPr lang="en-US"/>
        </a:p>
      </dgm:t>
    </dgm:pt>
    <dgm:pt modelId="{F89F4E01-78F7-3240-BFD5-68F3CCC589A7}" type="pres">
      <dgm:prSet presAssocID="{ACDF6949-55C7-40E6-8CD9-FB6D9ACB9F93}" presName="matrix" presStyleCnt="0">
        <dgm:presLayoutVars>
          <dgm:chMax val="1"/>
          <dgm:dir/>
          <dgm:resizeHandles val="exact"/>
        </dgm:presLayoutVars>
      </dgm:prSet>
      <dgm:spPr/>
    </dgm:pt>
    <dgm:pt modelId="{8F156C9F-53A4-AA46-9A30-08140C86988E}" type="pres">
      <dgm:prSet presAssocID="{ACDF6949-55C7-40E6-8CD9-FB6D9ACB9F93}" presName="axisShape" presStyleLbl="bgShp" presStyleIdx="0" presStyleCnt="1"/>
      <dgm:spPr/>
    </dgm:pt>
    <dgm:pt modelId="{C351BB4E-5111-6146-9A36-C36D8B97EECC}" type="pres">
      <dgm:prSet presAssocID="{ACDF6949-55C7-40E6-8CD9-FB6D9ACB9F9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E8E8922-4A55-604A-81E3-883F3D1243E5}" type="pres">
      <dgm:prSet presAssocID="{ACDF6949-55C7-40E6-8CD9-FB6D9ACB9F9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AC1B43B-3CF6-DA4D-AFFD-0F82C3603432}" type="pres">
      <dgm:prSet presAssocID="{ACDF6949-55C7-40E6-8CD9-FB6D9ACB9F9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B9776C3-4BB6-6F45-AC38-D51DCB64F143}" type="pres">
      <dgm:prSet presAssocID="{ACDF6949-55C7-40E6-8CD9-FB6D9ACB9F9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A8E1604-F44D-4CFE-99E8-BF04233538EE}" srcId="{ACDF6949-55C7-40E6-8CD9-FB6D9ACB9F93}" destId="{F0C0E6CF-EADD-4B01-9645-30BCCDDFB1AD}" srcOrd="3" destOrd="0" parTransId="{0C904BCA-9A7B-4CDA-A949-03E5635330D3}" sibTransId="{57A4424A-59BB-44A3-A1B2-EF28651B4BB1}"/>
    <dgm:cxn modelId="{0F83BE14-F097-174A-814B-6F119D80C715}" type="presOf" srcId="{ACDF6949-55C7-40E6-8CD9-FB6D9ACB9F93}" destId="{F89F4E01-78F7-3240-BFD5-68F3CCC589A7}" srcOrd="0" destOrd="0" presId="urn:microsoft.com/office/officeart/2005/8/layout/matrix2"/>
    <dgm:cxn modelId="{2A42E318-A18C-BD4D-B9F4-A295442269B9}" type="presOf" srcId="{8290F0DE-6022-4D4A-89A9-206CD5E7C5D7}" destId="{7E8E8922-4A55-604A-81E3-883F3D1243E5}" srcOrd="0" destOrd="0" presId="urn:microsoft.com/office/officeart/2005/8/layout/matrix2"/>
    <dgm:cxn modelId="{C771B956-052C-4104-B151-9806038CA350}" srcId="{ACDF6949-55C7-40E6-8CD9-FB6D9ACB9F93}" destId="{D0B13483-0F08-4B5E-8423-E97EB0106E67}" srcOrd="2" destOrd="0" parTransId="{EF3E32CE-DA4C-4145-BB1D-6BFF0D38E25A}" sibTransId="{09D3EE23-A989-43D9-8E0E-EA22F412002D}"/>
    <dgm:cxn modelId="{C3709860-49A7-40D0-A874-7E7F1CBC4C0B}" srcId="{CE092B3C-30A2-4B82-9FE6-E1F44A7CF144}" destId="{73F282EE-FE3F-45CD-86DA-7B05536D09BE}" srcOrd="0" destOrd="0" parTransId="{C8352705-F72A-4C6F-97D7-877EC5C8194E}" sibTransId="{86B2A093-D112-433F-BA10-496B5A3E96A2}"/>
    <dgm:cxn modelId="{2146229B-54FA-4C35-89A6-E0F0358F55EA}" srcId="{ACDF6949-55C7-40E6-8CD9-FB6D9ACB9F93}" destId="{CE092B3C-30A2-4B82-9FE6-E1F44A7CF144}" srcOrd="0" destOrd="0" parTransId="{54FDE79A-47C1-45B1-B5AE-4BC0299DBFB9}" sibTransId="{A10BC83E-C2D4-4AE0-AE68-8568C382ACD1}"/>
    <dgm:cxn modelId="{58407CBA-D415-FD43-9B48-31971A945403}" type="presOf" srcId="{CE092B3C-30A2-4B82-9FE6-E1F44A7CF144}" destId="{C351BB4E-5111-6146-9A36-C36D8B97EECC}" srcOrd="0" destOrd="0" presId="urn:microsoft.com/office/officeart/2005/8/layout/matrix2"/>
    <dgm:cxn modelId="{EE36B2CB-8928-114C-94CE-9C38CC5F03A9}" type="presOf" srcId="{D0B13483-0F08-4B5E-8423-E97EB0106E67}" destId="{4AC1B43B-3CF6-DA4D-AFFD-0F82C3603432}" srcOrd="0" destOrd="0" presId="urn:microsoft.com/office/officeart/2005/8/layout/matrix2"/>
    <dgm:cxn modelId="{C0D21ECD-91AD-5C40-925E-02E5BE60C805}" type="presOf" srcId="{73F282EE-FE3F-45CD-86DA-7B05536D09BE}" destId="{C351BB4E-5111-6146-9A36-C36D8B97EECC}" srcOrd="0" destOrd="1" presId="urn:microsoft.com/office/officeart/2005/8/layout/matrix2"/>
    <dgm:cxn modelId="{0D65E0CD-80CF-402B-BD5D-5B99643C3ABD}" srcId="{ACDF6949-55C7-40E6-8CD9-FB6D9ACB9F93}" destId="{8290F0DE-6022-4D4A-89A9-206CD5E7C5D7}" srcOrd="1" destOrd="0" parTransId="{90CFED4D-4DDE-428C-B792-70B454E884CD}" sibTransId="{280C5856-378E-4AE7-ADEE-B633433E15A0}"/>
    <dgm:cxn modelId="{F60A49DA-2F1B-1A4B-95D5-B38B08B42060}" type="presOf" srcId="{F0C0E6CF-EADD-4B01-9645-30BCCDDFB1AD}" destId="{8B9776C3-4BB6-6F45-AC38-D51DCB64F143}" srcOrd="0" destOrd="0" presId="urn:microsoft.com/office/officeart/2005/8/layout/matrix2"/>
    <dgm:cxn modelId="{ABFAC11C-AAD4-B644-BCC2-00B1F690582B}" type="presParOf" srcId="{F89F4E01-78F7-3240-BFD5-68F3CCC589A7}" destId="{8F156C9F-53A4-AA46-9A30-08140C86988E}" srcOrd="0" destOrd="0" presId="urn:microsoft.com/office/officeart/2005/8/layout/matrix2"/>
    <dgm:cxn modelId="{A7CF181A-F6E7-7045-8606-C1E566C46CAD}" type="presParOf" srcId="{F89F4E01-78F7-3240-BFD5-68F3CCC589A7}" destId="{C351BB4E-5111-6146-9A36-C36D8B97EECC}" srcOrd="1" destOrd="0" presId="urn:microsoft.com/office/officeart/2005/8/layout/matrix2"/>
    <dgm:cxn modelId="{B3F00C22-3B8D-9543-BD87-590EF7F687E0}" type="presParOf" srcId="{F89F4E01-78F7-3240-BFD5-68F3CCC589A7}" destId="{7E8E8922-4A55-604A-81E3-883F3D1243E5}" srcOrd="2" destOrd="0" presId="urn:microsoft.com/office/officeart/2005/8/layout/matrix2"/>
    <dgm:cxn modelId="{CB43070E-0959-084F-A809-76415B3C5EB6}" type="presParOf" srcId="{F89F4E01-78F7-3240-BFD5-68F3CCC589A7}" destId="{4AC1B43B-3CF6-DA4D-AFFD-0F82C3603432}" srcOrd="3" destOrd="0" presId="urn:microsoft.com/office/officeart/2005/8/layout/matrix2"/>
    <dgm:cxn modelId="{F4DD37C9-A7AE-084D-A7BF-5A16436FEFEB}" type="presParOf" srcId="{F89F4E01-78F7-3240-BFD5-68F3CCC589A7}" destId="{8B9776C3-4BB6-6F45-AC38-D51DCB64F14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A71C4-2505-7742-8C72-532A343CC0F6}">
      <dsp:nvSpPr>
        <dsp:cNvPr id="0" name=""/>
        <dsp:cNvSpPr/>
      </dsp:nvSpPr>
      <dsp:spPr>
        <a:xfrm>
          <a:off x="0" y="578311"/>
          <a:ext cx="7240043" cy="2309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Testing in the Waitaramoa Bay area demonstrates extremely contaminated water</a:t>
          </a:r>
        </a:p>
      </dsp:txBody>
      <dsp:txXfrm>
        <a:off x="112744" y="691055"/>
        <a:ext cx="7014555" cy="2084091"/>
      </dsp:txXfrm>
    </dsp:sp>
    <dsp:sp modelId="{C5A93437-1C3D-C14B-9A87-C69B3C6B8ED3}">
      <dsp:nvSpPr>
        <dsp:cNvPr id="0" name=""/>
        <dsp:cNvSpPr/>
      </dsp:nvSpPr>
      <dsp:spPr>
        <a:xfrm>
          <a:off x="0" y="3008851"/>
          <a:ext cx="7240043" cy="23095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Health risk is  VERY HIGH</a:t>
          </a:r>
        </a:p>
      </dsp:txBody>
      <dsp:txXfrm>
        <a:off x="112744" y="3121595"/>
        <a:ext cx="7014555" cy="2084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B6C5E-C800-4C7B-946D-7E410CAE06DB}">
      <dsp:nvSpPr>
        <dsp:cNvPr id="0" name=""/>
        <dsp:cNvSpPr/>
      </dsp:nvSpPr>
      <dsp:spPr>
        <a:xfrm>
          <a:off x="0" y="100729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9DC5A-3336-40A4-8478-137299D170C2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B2BA1-1860-428A-B9F3-004F2E43387C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Delay between water event and illness</a:t>
          </a:r>
        </a:p>
      </dsp:txBody>
      <dsp:txXfrm>
        <a:off x="1941716" y="718"/>
        <a:ext cx="4571887" cy="1681139"/>
      </dsp:txXfrm>
    </dsp:sp>
    <dsp:sp modelId="{6C8FE8AC-947B-4DD8-9096-B9E56D06D9B7}">
      <dsp:nvSpPr>
        <dsp:cNvPr id="0" name=""/>
        <dsp:cNvSpPr/>
      </dsp:nvSpPr>
      <dsp:spPr>
        <a:xfrm>
          <a:off x="0" y="2117508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68C7C-AD89-4526-B1EB-9E27C88DE9B2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F7853-EABE-45DE-BFCA-5CDE6780B6D1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 all infections are clinical or significantly symptomatic</a:t>
          </a:r>
        </a:p>
      </dsp:txBody>
      <dsp:txXfrm>
        <a:off x="1941716" y="2102143"/>
        <a:ext cx="4571887" cy="1681139"/>
      </dsp:txXfrm>
    </dsp:sp>
    <dsp:sp modelId="{09FA7C12-8664-4AD7-B263-542EBA745334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FD799-6BF7-444E-BF56-70929B5A2EDF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28ED8-6581-470B-B17B-D59464087DC0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Surveillance difficult as a minority visit a doctor and even those that do majority are not recognized as waterborne and not reported to public health</a:t>
          </a:r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56C9F-53A4-AA46-9A30-08140C86988E}">
      <dsp:nvSpPr>
        <dsp:cNvPr id="0" name=""/>
        <dsp:cNvSpPr/>
      </dsp:nvSpPr>
      <dsp:spPr>
        <a:xfrm>
          <a:off x="671650" y="0"/>
          <a:ext cx="5896743" cy="589674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1BB4E-5111-6146-9A36-C36D8B97EECC}">
      <dsp:nvSpPr>
        <dsp:cNvPr id="0" name=""/>
        <dsp:cNvSpPr/>
      </dsp:nvSpPr>
      <dsp:spPr>
        <a:xfrm>
          <a:off x="1054938" y="383288"/>
          <a:ext cx="2358697" cy="23586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Wastewater and sewage contains other environmental contaminants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Human health risks poorly characterised</a:t>
          </a:r>
        </a:p>
      </dsp:txBody>
      <dsp:txXfrm>
        <a:off x="1170080" y="498430"/>
        <a:ext cx="2128413" cy="2128413"/>
      </dsp:txXfrm>
    </dsp:sp>
    <dsp:sp modelId="{7E8E8922-4A55-604A-81E3-883F3D1243E5}">
      <dsp:nvSpPr>
        <dsp:cNvPr id="0" name=""/>
        <dsp:cNvSpPr/>
      </dsp:nvSpPr>
      <dsp:spPr>
        <a:xfrm>
          <a:off x="3826407" y="383288"/>
          <a:ext cx="2358697" cy="23586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Heavy metals and hydrocarbons runoff from urban areas</a:t>
          </a:r>
        </a:p>
      </dsp:txBody>
      <dsp:txXfrm>
        <a:off x="3941549" y="498430"/>
        <a:ext cx="2128413" cy="2128413"/>
      </dsp:txXfrm>
    </dsp:sp>
    <dsp:sp modelId="{4AC1B43B-3CF6-DA4D-AFFD-0F82C3603432}">
      <dsp:nvSpPr>
        <dsp:cNvPr id="0" name=""/>
        <dsp:cNvSpPr/>
      </dsp:nvSpPr>
      <dsp:spPr>
        <a:xfrm>
          <a:off x="1054938" y="3154757"/>
          <a:ext cx="2358697" cy="23586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Sediment and shallows may have greater concentrations of contaminants – children are at risk playing here</a:t>
          </a:r>
        </a:p>
      </dsp:txBody>
      <dsp:txXfrm>
        <a:off x="1170080" y="3269899"/>
        <a:ext cx="2128413" cy="2128413"/>
      </dsp:txXfrm>
    </dsp:sp>
    <dsp:sp modelId="{8B9776C3-4BB6-6F45-AC38-D51DCB64F143}">
      <dsp:nvSpPr>
        <dsp:cNvPr id="0" name=""/>
        <dsp:cNvSpPr/>
      </dsp:nvSpPr>
      <dsp:spPr>
        <a:xfrm>
          <a:off x="3826407" y="3154757"/>
          <a:ext cx="2358697" cy="23586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RISKS with Fishing and shellfish gathering  in contaminated water </a:t>
          </a:r>
        </a:p>
      </dsp:txBody>
      <dsp:txXfrm>
        <a:off x="3941549" y="3269899"/>
        <a:ext cx="2128413" cy="2128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2T20:52:01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3997 254 24575,'-30'0'0,"-4"0"0,-13 0 0,-22-6 0,0-3 0,14 1 0,-2 0-910,-24-1 910,10 1 0,0 0 0,-14-1 0,17 0 0,-3 0 0,16 0 0,3 1 0,-38-1 0,34 1 0,1 1 0,-22 5 0,25-5 0,0 0 0,-41 5 0,8-12 0,-7 6 0,17-1 0,-17-5 0,17 12 0,-7-11 0,10 11 224,-1-11-224,8 12 0,-5-12 0,14 11 0,-6-5 0,8 7 0,-24-6 686,18 5-686,-18-5 0,32 6 0,-6 0 0,14 0 0,-15 0 0,14 0 0,-12 0 0,12 0 0,-13 0 0,13 0 0,-12 0 0,12 0 0,-13 0 0,13 0 0,-5 0 0,6 0 0,1 5 0,0 2 0,0 5 0,0 1 0,6-1 0,-4 5 0,4 2 0,0 5 0,-5-5 0,12 2 0,-12-2 0,12 4 0,-5 0 0,6 6 0,-17 6 0,17-3 0,-16 8 0,21-16 0,-5 5 0,5-6 0,-4-1 0,9 7 0,-3-5 0,4 5 0,1-6 0,-1 0 0,0 6 0,1-5 0,-1 5 0,0 0 0,5 1 0,-3 1 0,8 5 0,-3-6 0,5 7 0,0 7 0,0-5 0,0 5 0,0-7 0,0 0 0,0 0 0,0 1 0,6-2 0,1 1 0,10 0 0,2-6 0,15 15 0,-8-20 0,7 14 0,-4-17 0,2 1 0,6-5 0,0 4 0,0-3 0,0-1 0,0 4 0,8-9 0,-6 10 0,13-9 0,-5 3 0,6-5 0,-7 0 0,6 0 0,-5-6 0,6 5 0,1-4 0,0-1 0,0 5 0,0-4 0,-7-1 0,5 5 0,-6-10 0,17 10 0,-7-10 0,-6 4 0,2 0 0,20 2 0,-20-1 0,1 1 0,29 7 0,-6-1 0,15-5 0,-7 4-492,9-4 492,0 6 0,2 1-447,-37-8 0,0 1 447,24 6 0,-21-7 0,-1 1 0,20 5 0,2 5 0,4 1 0,-25-9 0,-1 0 0,12 8 0,-2 0 0,-18-7 0,-3-1 0,27 5-458,19 14 458,-10-13 0,7 12 0,-7-12 0,9 6 0,0-7 0,-9-1 0,-2 0 0,-10-1 0,0-5 0,0-3 0,-8-6 459,6 0-459,-6 0 894,0 0-894,6 0 491,-15 0-491,15-13 0,-15 4 0,15-26 0,-15 12 0,16-12 0,-14 0 0,-10 7 0,1-1 0,24-20-228,-26 17 0,-1 0 228,19-12 0,-7 0 0,-7 2 0,-4 7 0,-7-4 0,-3 13 0,-3-12 0,-4 6 456,-6-5-456,-4 0 0,3-1 0,-10 7 0,6-12 0,-7 10 0,-5-19 0,-1 13 0,-6-14 0,0 14 0,0-12 0,0 12 0,0-5 0,-6 6 0,-6 1 0,-2 0 0,-9 6 0,-1 1 0,-1 0 0,-4 5 0,-2-5 0,-10-4 0,8 8 0,-13-9 0,15 11 0,-13-2 0,5 1 0,-13 5 0,6-5 0,-9 4 0,-7-7 0,6 7 0,-6-6 0,8 12 0,0-11 0,-1 11 0,1-4 0,0-1 0,8 6 0,-6-6 0,5 7 0,0 0 0,3 0 0,-1 0 0,5 0 0,-11 0 0,12 0 0,-5 0 0,-1 0 0,6 1 0,-6-1 0,8 0 0,-1 1 0,1-1 0,0 1 0,-17-6 0,6 3 0,-2-2 0,7 9 0,13-2 0,-8 3 0,1 0 0,0-4 0,0 9 0,6-3 0,2 0 0,6 3 0,0-3 0,1 0 0,5 4 0,1-4 0,6 5 0,4 4 0,2 1 0,8 0 0,-2 3 0,6-7 0,-7 7 0,4-2 0,-5 3 0,0 13 0,0-13 0,0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2T20:56:47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520 230 24575,'48'0'0,"23"0"0,-2 0 0,-10 0 0,14 0 0,13 0 0,18 0 0,3 0 0,-11 0-1824,-14 0 1,-7 0 0,8 0 1823,3-1 0,10-1 0,4 0 0,-5-1 0,-14 2 0,18 1 0,-10-2-253,-22-6 0,1-2 0,-1 1 253,28 3 0,-2-1 0,-1-11 0,-4 0 0,-20 11 0,0 1 0,25-11 0,1-1-665,-23 11 0,1 1 665,21-8 0,1-1 0,-14 5 0,-4 2 0,-20 2 0,0 2-108,6-1 1,0 2 107,33-5 0,-42 8 0,1-1 0,-3-3 0,0 1 0,43 3 0,-18 0 0,5 0 0,-17 0 3335,1 0-3335,-3 0 0,-8 0 2219,-1 0-2219,1 0 1879,0 0-1879,-7 0 341,-3 5-341,0 2 0,-5 6 0,5 0 0,-13-7 0,5 6 0,-12-11 0,5 9 0,-7-8 0,-4 3 0,3-5 0,-10 0 0,5 0 0,-10 8 0,4 18 0,11 14 0,9 23 0,7-5 0,5 7 0,-13-3 0,13-2 0,-12 2 0,-2-6 0,-2-2 0,-11 0 0,9-7 0,-9 5 0,4-5 0,-6 7 0,0 0 0,0-8 0,1 6 0,-1-5 0,-6-1 0,-1 6 0,-6-13 0,0 0 0,0-4 0,0-4 0,0-1 0,0 6 0,-11-6 0,-2 1 0,-11-2 0,-14 3 0,3 0 0,-19 4 0,-3 4 0,-17-2 0,7-1 0,-23 1-695,14-9 695,29-10 0,0 0 0,-39 14 0,-5 5 0,15-9 0,-16 2 0,45-11 0,-1-1 0,0-2 0,-1 0 0,-8 3 0,-1 1 0,10-5 0,0-1 0,-9 2 0,-2-1 0,6-3 0,-1-1 0,-5 5 0,0-2 0,-39 3 0,41-6 0,1 0 0,-42 3-800,28-5 1,-2-2 799,10-3 0,0 0 0,-9 0 0,0-2 0,5-2 0,2-2 0,3 1 0,1 0-260,9 0 1,1 0 259,-5 1 0,-1-2 0,-5-8 0,1-3 0,3 7 0,-1-2 0,-11-10 0,2-3 0,-17-3 0,1-1 0,10-4 0,-1 12-4,10-11 4,-7 11 0,6-11 0,-9 11 620,10-11-620,-8 5 0,8 0 0,-10-6 0,1 12 0,0-12 0,0 11 0,-1-10 0,1 10 0,0-10 0,0 4 0,-1 0 0,8-11 0,-6 9 0,14-9 1608,-7-2-1608,11 7 0,4-11 0,5 12 584,5-10-584,8 6 5,1 0-5,-1-6 0,7 7 0,-6-1 0,11-4 0,-2 5 0,2-6 0,1 0 0,-9-11 0,13 9 0,-7-2 0,9 5 0,2 12 0,-2-12 0,7 5 0,-5 0 0,5 2 0,0 7 0,-4-1 0,8 0 0,-8 0 0,9 1 0,-4-1 0,5 1 0,-5 5 0,4-5 0,-3 11 0,4-11 0,0 11 0,0-5 0,0 5 0,0 1 0,0 0 0,0-1 0,0 1 0,0 0 0,0 0 0,0 0 0,0 0 0,4 0 0,2 5 0,3-4 0,2 3 0,-1-4 0,5-1 0,3 0 0,4 0 0,1-1 0,5 0 0,-3 1 0,10-2 0,-11 2 0,12-2 0,-6 2 0,1 4 0,-3-4 0,-5 5 0,-1 0 0,1 0 0,-6 2 0,4 3 0,-9-4 0,4 5 0,-6 0 0,0-4 0,0 2 0,0-2 0,0 4 0,1 0 0,-2 0 0,-3-4 0,2 2 0,-2-2 0,3 4 0,1 0 0,-1 0 0,-4-4 0,4 2 0,-8-2 0,4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2T20:56:51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732 379 24575,'21'-6'0,"28"-15"0,1-2 0,-2 1 0,3-2-874,28-7 874,-28 10 0,3 2 0,-2 2 0,-2 2 0,28-9 0,-11 7 0,-2 1 0,2 0 0,-6 3 0,1 1 0,14-3 0,-13 6 0,1 1 0,21-1 0,-23 0 0,-1 2 0,15 6 0,17-6 0,1 0 0,-11 5 0,8-5 0,-6 7 0,-2 0 0,-1 0 0,0 0 0,2 0 0,1 0 0,7 0 0,-17 0 0,7 6 0,-18 8 287,-3 1-287,-7 10 145,0-4-145,-1 6 0,-7-7 0,6 5 0,-5-4 442,7 6-442,0 0 0,0 0 0,8 0 0,-6 0 0,8 9 0,-17-9 0,9 15 0,-15-8 0,12 23 0,-19-14 0,-4 10 0,-12-15 0,-5-1 0,-7 0 0,0 0 0,-6 0 0,0 0 0,0 0 0,-6 8 0,-7-6 0,-13 7 0,-16-5 0,0-1 0,-15 4 0,6-2 0,-14 2 0,6-8 0,-5 6 0,10-13 0,-3 5 0,-13 4 0,12-8 0,-5 7 0,18-12 0,0 1 0,-10 1 0,-1-6 0,-7 0 0,-9-7 0,4 7 0,-14-4 0,0 4 0,-3-6 0,0 0 0,-7 1 0,17-1 0,-7-7 0,-1 5 0,8-11-518,-8 5 518,30-2 0,2-2 0,-14-1 0,11 2 0,-1 0 0,-14-4 0,-25 0 0,35 0 0,1 0 0,-23 0 0,24-2 0,2-3 0,-22-11 0,-17-15 0,35 10 0,2-1 0,-18-16 0,4 7 0,0 1 0,3-2 0,13 3 0,1 1 0,-9-2 0,7-4 0,1 6 0,1 1 0,7 1 0,-5-1 0,13 2 518,-13-2-518,12 2 0,-4 5 0,6-4 0,1 5 0,-8-7 0,11-5 0,-9 4 0,11-3 0,2 6 0,1 0 0,6 1 0,5 0 0,1 1 0,1-1 0,3 0 0,2-6 0,1 10 0,9-9 0,-9 11 0,4-16 0,0 13 0,1-11 0,5 19 0,0-9 0,0 9 0,0-4 0,0 6 0,0 0 0,0-1 0,0 1 0,0 0 0,4 0 0,7-6 0,6 4 0,6-10 0,6 9 0,2-4 0,6-1 0,0 4 0,8-10 0,-7 10 0,14-6 0,-13 2 0,12 4 0,-12-5 0,6 6 0,-1 1 0,-5-1 0,5 6 0,-13-4 0,4 4 0,-10 1 0,10 0 0,-11 1 0,5 4 0,-6-4 0,-1 5 0,1 0 0,-1 0 0,1 0 0,-6 0 0,4 0 0,-9 0 0,4 0 0,-6 0 0,0 0 0,0 0 0,0 0 0,0 0 0,-4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2T20:57:04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38 428 24575,'26'-15'0,"5"-3"0,7-7 0,0 1 0,7-2 0,-1 6 0,-5-3 0,6 8 0,-1-9 0,-5 10 0,5-5 0,1 6 0,-6 0 0,13 0 0,-6 0 0,7-1 0,1 1 0,-1 0 0,-6-1 0,4 1 0,-4 6 0,6-5 0,1 11 0,-9-5 0,0 0 0,-8 5 0,0-10 0,0 9 0,0-3 0,-7 0 0,6 3 0,-12-3 0,5 5 0,-6 0 0,-1-5 0,1 4 0,-1-4 0,-5 5 0,4 0 0,-4-5 0,6 4 0,-1-4 0,1 5 0,-1 0 0,7 0 0,-4 0 0,10 0 0,-11 0 0,12 0 0,-6 0 0,7 0 0,1 0 0,-1 0 0,7 0 0,-5 0 0,13 0 0,-6 0 0,8 0 0,1 0 0,-2 0 0,-6 0 0,5 0 0,-6 6 0,1-5 0,-3 11 0,-13-11 0,4 10 0,-11-10 0,12 10 0,-12-9 0,5 8 0,-12-8 0,4 8 0,6-4 0,-2 0 0,8 4 0,-10-4 0,-1 1 0,1 3 0,-6-9 0,4 9 0,-4-4 0,6 5 0,-1-4 0,1 3 0,-1-4 0,1 5 0,0 1 0,-1-1 0,7-5 0,-4 4 0,4-4 0,0 6 0,-5 0 0,5-5 0,-6 3 0,6-4 0,-5 1 0,5 3 0,10-3 0,-12 4 0,12 1 0,-17-1 0,1 0 0,-1 1 0,-5-6 0,5 4 0,-11-4 0,10 5 0,-9-1 0,9 1 0,-9 0 0,9 0 0,-9-1 0,9 1 0,-10 0 0,5-1 0,0 6 0,-4-4 0,3 3 0,-4-4 0,4 4 0,-3-3 0,4 9 0,0-9 0,-4 9 0,5-3 0,-6-1 0,0 4 0,0-3 0,-1-1 0,2 4 0,-2-4 0,1 0 0,0 4 0,0-4 0,-5 0 0,4 5 0,-8-5 0,3 12 0,-5-5 0,5 12 0,-3-6 0,3 8 0,-5-1 0,0 0 0,0 0 0,0-6 0,0 5 0,0-12 0,0 5 0,0-12 0,0 4 0,0-9 0,-5 4 0,0-6 0,-6 0 0,6 0 0,-4 0 0,3 0 0,-5 1 0,1-1 0,-1 6 0,1-5 0,-1 5 0,1-6 0,-1 0 0,1 0 0,0 1 0,-1-1 0,1 0 0,4 0 0,-3 0 0,3 1 0,-10-1 0,5 1 0,-5-1 0,5 0 0,1 1 0,0-1 0,4 0 0,-3 0 0,3 1 0,-5-1 0,1 0 0,0 0 0,-1 1 0,1-1 0,0 0 0,-1 0 0,1-4 0,-1 3 0,-4-3 0,3 4 0,-9 1 0,9 0 0,-9-5 0,3 3 0,-4-2 0,-1 4 0,0-5 0,-16 10 0,5-8 0,-7 4 0,5-1 0,5-4 0,-6 0 0,0 4 0,-1-4 0,1-1 0,0 6 0,-1-6 0,1 1 0,0 4 0,0-9 0,-1 9 0,1-10 0,0 4 0,-1 1 0,1-5 0,0 5 0,0-6 0,-8 0 0,6 0 0,-13 0 0,5 0 0,-16 0 0,7 0 0,-15 0 0,-8 0 0,1 0 0,-2 0 0,18 0 0,8 0 0,-1 0 0,9 0 0,-7-6 0,6-2 0,1-10 0,-7 3 0,7-4 0,-1 0 0,-6 4 0,14-3 0,-13-1 0,13 5 0,-6-5 0,7 0 0,-6 5 0,4-10 0,-4 10 0,6-4 0,-7-1 0,6 5 0,-5-11 0,13 12 0,-5-5 0,5 1 0,-6 3 0,6-4 0,-5 0 0,12 5 0,-5-9 0,-10-1 0,5 3 0,-7-7 0,12 14 0,0-10 0,4 10 0,-4-9 0,6 9 0,1-9 0,4 10 0,-3-4 0,9 5 0,-4-5 0,5 4 0,1 1 0,-1 2 0,1 3 0,0-4 0,-1-1 0,1 1 0,0 0 0,-1-1 0,1 1 0,0 0 0,-1-1 0,1 1 0,-1 0 0,1-1 0,0 5 0,4-3 0,-3 3 0,3-4 0,-4 0 0,0 0 0,0-1 0,-1 6 0,6-4 0,-5 3 0,5-4 0,-5 0 0,0 0 0,0 0 0,4 0 0,-3 4 0,4-3 0,-1 3 0,-3-4 0,3-1 0,-5 1 0,1 0 0,0-1 0,-1 1 0,1-1 0,4 1 0,-3 0 0,3 4 0,1-3 0,-4 3 0,3-4 0,1 0 0,0 0 0,5 0 0,0 0 0,-4 5 0,3-5 0,-4 5 0,5-5 0,0-1 0,0 1 0,0 0 0,-4 0 0,2 0 0,-2 0 0,4 0 0,0 0 0,0 0 0,0 0 0,0 0 0,0 1 0,0-1 0,0 0 0,0 0 0,0 0 0,0 0 0,0 5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FE0ED-1C40-F04E-87EE-72D3F7742726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879CC-FA35-D140-98C5-BEEBA833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6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879CC-FA35-D140-98C5-BEEBA8337C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F8B4-5A7B-704B-AD69-D50B8AED0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98FCE-2170-9D42-AB3F-2884C3ED3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8E3DA-6855-4943-BE1A-785640A9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3FDD8-0931-1847-BBE4-332D1029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EA65E-5F9B-7746-9B8C-2DF9993E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01DD-C7D0-5E4D-B637-EE0A6F47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51147-D1BF-1649-9054-57E8E4BD6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AE9C-E635-2745-9D25-FC6F2DD8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630B8-D1FE-D44F-9A7D-D930F84F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8540A-B073-B84A-A228-1E484FDA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4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0ACBB7-8B50-804C-97CD-FC546E0FB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3481C-F7A5-6747-9FA7-7E28042E8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C8EC2-961C-0045-9726-8185BC33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3BA0E-3780-CC4C-80CC-9EDBA014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A1B08-9428-734F-A97D-E694F6D1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9345-6AC7-0D4E-8947-CD865136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9B8D-6D98-FD44-A285-579C81C3E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E1598-5CFF-3D47-BDB0-DF529A7E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CBDCF-A325-8A47-A786-A0155085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301E8-CDBB-2B41-81B0-73CF4436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801B-62BB-4848-8EBF-6C04C14B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9C42F-AC87-EE44-A046-8C3FA6D4A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880BF-630C-C141-BADC-AD0193AC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DDA25-9161-674D-AE6E-0CF0FAC4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CF8D8-D3DC-7C4D-A1E7-F8749D10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DADD-31E2-E340-9BF0-568C3318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4DDAE-588F-1843-BD0C-0725112F0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C1FE3-6E59-1D4F-9161-353933166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A12B3-81FF-DD41-8BAC-AB7AE7E6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310CF-AE04-2441-9175-E7210BC4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C4FF4-BD96-004B-AA62-C428CABB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9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AA12-EAAC-DF4B-BF4A-9AC331C0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24E71-B9DC-4148-89F6-EECC091FC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77C18-4BED-B449-B3BD-A7B3B7EB8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9C279-F506-F44F-A28B-BE190A2F5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6281E-E99E-6F45-BE6A-68C0364B3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FFBD2-9EDC-9F41-9810-9259F059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D539B-C0C9-FD46-A3EF-09F0623E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BE91E0-4C14-E145-A67B-DB622CB5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DF1B-5073-6C46-8359-75F9DDC6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69D2E-3D3A-AF4E-AA43-9D22D3E2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A2606-7ACF-744C-BFD2-3B5EBB61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A2A3B-C50D-DF4F-8C54-8CCE4BBA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8DB22-BCC5-514B-8125-A470B3A8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D048B-667A-624C-804C-B6B8AAA8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D7E1-7821-2B40-B035-1F8F14C4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8699-D884-0246-BECF-809FC9F9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F7F8D-59B1-0041-A046-504F6389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233FE-079C-E64F-A219-810112EC8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ACD14-671A-9F4C-8915-938D1421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93C96-E2C5-3145-A107-E921626D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6DE3C-682C-FF44-A08B-A065B0ED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5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9733-02BC-F648-BA99-C133DB0D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1D2A3-F74D-D746-8BE7-7559515D5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4EE5D-12F8-C64C-9AAC-1BD5B2035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13C8C-D0FC-9249-B6B0-C69C61FA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7AC61-7CC8-AF4C-9AC6-26B5B0CA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3A922-80D6-0246-8994-C3CCAC01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7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4FA2A-6655-4E47-B92B-5869C651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DA414-1720-1E4F-BA8D-14BEB95B2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8A393-7E8E-BA42-8924-F80FB10DC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1B4AD-331B-864B-9DBD-3C13AE323C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A73FB-7359-5A48-8863-131852AA0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0028E-D092-B943-9512-5D84E6CF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6536-AE78-DE45-B390-89B1B331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hillside next to a body of water&#10;&#10;Description automatically generated">
            <a:extLst>
              <a:ext uri="{FF2B5EF4-FFF2-40B4-BE49-F238E27FC236}">
                <a16:creationId xmlns:a16="http://schemas.microsoft.com/office/drawing/2014/main" id="{14848B31-9386-3941-B1B4-5F2046595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28" b="52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636EA-3660-2F43-A45D-421551504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Waitaramoa (Hobson) Bay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42574-ED42-E648-BE23-D2020646F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/>
              <a:t>Elsa Taylor</a:t>
            </a:r>
            <a:endParaRPr lang="en-US" sz="2000" dirty="0"/>
          </a:p>
        </p:txBody>
      </p:sp>
      <p:cxnSp>
        <p:nvCxnSpPr>
          <p:cNvPr id="40" name="Straight Connector 1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0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16CD68-CB61-F241-A42F-DFC50821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088" y="897627"/>
            <a:ext cx="4814887" cy="1454051"/>
          </a:xfrm>
        </p:spPr>
        <p:txBody>
          <a:bodyPr>
            <a:normAutofit fontScale="90000"/>
          </a:bodyPr>
          <a:lstStyle/>
          <a:p>
            <a:r>
              <a:rPr lang="en-US" sz="4100" dirty="0">
                <a:solidFill>
                  <a:srgbClr val="000000"/>
                </a:solidFill>
              </a:rPr>
              <a:t>Once 95</a:t>
            </a:r>
            <a:r>
              <a:rPr lang="en-US" sz="4100" baseline="30000" dirty="0">
                <a:solidFill>
                  <a:srgbClr val="000000"/>
                </a:solidFill>
              </a:rPr>
              <a:t>th</a:t>
            </a:r>
            <a:r>
              <a:rPr lang="en-US" sz="4100" dirty="0">
                <a:solidFill>
                  <a:srgbClr val="000000"/>
                </a:solidFill>
              </a:rPr>
              <a:t> centile </a:t>
            </a:r>
            <a:r>
              <a:rPr lang="en-US" sz="4100" dirty="0" err="1">
                <a:solidFill>
                  <a:srgbClr val="000000"/>
                </a:solidFill>
              </a:rPr>
              <a:t>e.coli</a:t>
            </a:r>
            <a:r>
              <a:rPr lang="en-US" sz="4100" dirty="0">
                <a:solidFill>
                  <a:srgbClr val="000000"/>
                </a:solidFill>
              </a:rPr>
              <a:t> &gt;540 NOT safe to swim </a:t>
            </a:r>
            <a:br>
              <a:rPr lang="en-US" sz="4100" dirty="0">
                <a:solidFill>
                  <a:srgbClr val="000000"/>
                </a:solidFill>
              </a:rPr>
            </a:br>
            <a:endParaRPr lang="en-US" sz="41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wimming">
            <a:extLst>
              <a:ext uri="{FF2B5EF4-FFF2-40B4-BE49-F238E27FC236}">
                <a16:creationId xmlns:a16="http://schemas.microsoft.com/office/drawing/2014/main" id="{121F0796-6A5A-462C-88B6-9E3AE870C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BFE9-C33C-2D4B-A7D8-94781D56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788" y="2421682"/>
            <a:ext cx="5910364" cy="363928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Our 95</a:t>
            </a:r>
            <a:r>
              <a:rPr lang="en-US" sz="3600" baseline="30000" dirty="0">
                <a:solidFill>
                  <a:srgbClr val="000000"/>
                </a:solidFill>
              </a:rPr>
              <a:t>th</a:t>
            </a:r>
            <a:r>
              <a:rPr lang="en-US" sz="3600" dirty="0">
                <a:solidFill>
                  <a:srgbClr val="000000"/>
                </a:solidFill>
              </a:rPr>
              <a:t> centile is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       200 000 (streams)</a:t>
            </a:r>
          </a:p>
        </p:txBody>
      </p:sp>
    </p:spTree>
    <p:extLst>
      <p:ext uri="{BB962C8B-B14F-4D97-AF65-F5344CB8AC3E}">
        <p14:creationId xmlns:p14="http://schemas.microsoft.com/office/powerpoint/2010/main" val="391187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16CD68-CB61-F241-A42F-DFC50821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088" y="897627"/>
            <a:ext cx="4814887" cy="1454051"/>
          </a:xfrm>
        </p:spPr>
        <p:txBody>
          <a:bodyPr>
            <a:normAutofit fontScale="90000"/>
          </a:bodyPr>
          <a:lstStyle/>
          <a:p>
            <a:r>
              <a:rPr lang="en-US" sz="4100" dirty="0">
                <a:solidFill>
                  <a:srgbClr val="000000"/>
                </a:solidFill>
              </a:rPr>
              <a:t>What about sea water? </a:t>
            </a:r>
            <a:br>
              <a:rPr lang="en-US" sz="4100" dirty="0">
                <a:solidFill>
                  <a:srgbClr val="000000"/>
                </a:solidFill>
              </a:rPr>
            </a:br>
            <a:r>
              <a:rPr lang="en-US" sz="4100" dirty="0">
                <a:solidFill>
                  <a:srgbClr val="000000"/>
                </a:solidFill>
              </a:rPr>
              <a:t>Enterococci 95 centile &gt;500 NOT safe</a:t>
            </a:r>
            <a:br>
              <a:rPr lang="en-US" sz="4100" dirty="0">
                <a:solidFill>
                  <a:srgbClr val="000000"/>
                </a:solidFill>
              </a:rPr>
            </a:br>
            <a:endParaRPr lang="en-US" sz="41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wimming">
            <a:extLst>
              <a:ext uri="{FF2B5EF4-FFF2-40B4-BE49-F238E27FC236}">
                <a16:creationId xmlns:a16="http://schemas.microsoft.com/office/drawing/2014/main" id="{121F0796-6A5A-462C-88B6-9E3AE870C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BFE9-C33C-2D4B-A7D8-94781D56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788" y="2421682"/>
            <a:ext cx="5910364" cy="363928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Our 95</a:t>
            </a:r>
            <a:r>
              <a:rPr lang="en-US" sz="3600" baseline="30000" dirty="0">
                <a:solidFill>
                  <a:srgbClr val="000000"/>
                </a:solidFill>
              </a:rPr>
              <a:t>th</a:t>
            </a:r>
            <a:r>
              <a:rPr lang="en-US" sz="3600" dirty="0">
                <a:solidFill>
                  <a:srgbClr val="000000"/>
                </a:solidFill>
              </a:rPr>
              <a:t> centile is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            16 150 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(at collection points 201 and 204)</a:t>
            </a:r>
          </a:p>
        </p:txBody>
      </p:sp>
    </p:spTree>
    <p:extLst>
      <p:ext uri="{BB962C8B-B14F-4D97-AF65-F5344CB8AC3E}">
        <p14:creationId xmlns:p14="http://schemas.microsoft.com/office/powerpoint/2010/main" val="355204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D9F585-771A-2941-9CA7-C0B52425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5" y="802955"/>
            <a:ext cx="5900006" cy="1454051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000000"/>
                </a:solidFill>
              </a:rPr>
              <a:t>Once median </a:t>
            </a:r>
            <a:r>
              <a:rPr lang="en-US" sz="3100" dirty="0" err="1">
                <a:solidFill>
                  <a:srgbClr val="000000"/>
                </a:solidFill>
              </a:rPr>
              <a:t>e.coli</a:t>
            </a:r>
            <a:r>
              <a:rPr lang="en-US" sz="3100" dirty="0">
                <a:solidFill>
                  <a:srgbClr val="000000"/>
                </a:solidFill>
              </a:rPr>
              <a:t> &gt;1000 NOT safe for water activities such as kayaking, paddle boarding </a:t>
            </a:r>
            <a:r>
              <a:rPr lang="en-US" sz="3100" dirty="0" err="1">
                <a:solidFill>
                  <a:srgbClr val="000000"/>
                </a:solidFill>
              </a:rPr>
              <a:t>etc</a:t>
            </a: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anoe">
            <a:extLst>
              <a:ext uri="{FF2B5EF4-FFF2-40B4-BE49-F238E27FC236}">
                <a16:creationId xmlns:a16="http://schemas.microsoft.com/office/drawing/2014/main" id="{9EE6158E-C30E-403F-A46B-19D1B5BE2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C2DDE-7F00-7140-A8DE-F7802C57C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2421682"/>
            <a:ext cx="5753202" cy="363928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Our median is 7900 </a:t>
            </a:r>
            <a:r>
              <a:rPr lang="en-US" sz="4000" dirty="0" err="1">
                <a:solidFill>
                  <a:srgbClr val="000000"/>
                </a:solidFill>
              </a:rPr>
              <a:t>e.coli</a:t>
            </a:r>
            <a:r>
              <a:rPr lang="en-US" sz="4000" dirty="0">
                <a:solidFill>
                  <a:srgbClr val="000000"/>
                </a:solidFill>
              </a:rPr>
              <a:t>/100ml</a:t>
            </a:r>
          </a:p>
          <a:p>
            <a:r>
              <a:rPr lang="en-US" sz="4000" dirty="0">
                <a:solidFill>
                  <a:srgbClr val="000000"/>
                </a:solidFill>
              </a:rPr>
              <a:t>This is across all sites</a:t>
            </a:r>
          </a:p>
          <a:p>
            <a:r>
              <a:rPr lang="en-US" sz="4000" dirty="0">
                <a:solidFill>
                  <a:srgbClr val="000000"/>
                </a:solidFill>
              </a:rPr>
              <a:t>Many sites much higher</a:t>
            </a:r>
          </a:p>
        </p:txBody>
      </p:sp>
    </p:spTree>
    <p:extLst>
      <p:ext uri="{BB962C8B-B14F-4D97-AF65-F5344CB8AC3E}">
        <p14:creationId xmlns:p14="http://schemas.microsoft.com/office/powerpoint/2010/main" val="210312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AD5B3-7F2C-2343-AA95-B35B9098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dirty="0"/>
              <a:t>Bottom 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790386-D013-423C-8537-050182057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488066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75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4B4E0-C385-5D48-8857-FC490C47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are the health risks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DBD6E-76CF-1546-B396-13A2F26E3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Gastroenteritis</a:t>
            </a:r>
          </a:p>
          <a:p>
            <a:r>
              <a:rPr lang="en-US" dirty="0"/>
              <a:t>Ear, Nose, Sinus and Chest infections</a:t>
            </a:r>
          </a:p>
          <a:p>
            <a:r>
              <a:rPr lang="en-US" dirty="0"/>
              <a:t>Skin infections</a:t>
            </a:r>
          </a:p>
          <a:p>
            <a:r>
              <a:rPr lang="en-US" dirty="0"/>
              <a:t>Waterborne epidemics</a:t>
            </a:r>
          </a:p>
        </p:txBody>
      </p:sp>
    </p:spTree>
    <p:extLst>
      <p:ext uri="{BB962C8B-B14F-4D97-AF65-F5344CB8AC3E}">
        <p14:creationId xmlns:p14="http://schemas.microsoft.com/office/powerpoint/2010/main" val="2688090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039ED-E4ED-4143-8179-97980490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2165921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Really?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42EDEE-C468-4716-96D4-D1C3DE9F6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732386"/>
              </p:ext>
            </p:extLst>
          </p:nvPr>
        </p:nvGraphicFramePr>
        <p:xfrm>
          <a:off x="3751262" y="470925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045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469AA-3A33-4146-A39E-5EE85837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2334578" cy="5256371"/>
          </a:xfrm>
        </p:spPr>
        <p:txBody>
          <a:bodyPr>
            <a:normAutofit/>
          </a:bodyPr>
          <a:lstStyle/>
          <a:p>
            <a:r>
              <a:rPr lang="en-US" dirty="0"/>
              <a:t>Other points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2342A2-3576-416D-AE90-C4B2857AA5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246166"/>
              </p:ext>
            </p:extLst>
          </p:nvPr>
        </p:nvGraphicFramePr>
        <p:xfrm>
          <a:off x="2475978" y="480628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92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ign in front of bushes&#10;&#10;Description automatically generated">
            <a:extLst>
              <a:ext uri="{FF2B5EF4-FFF2-40B4-BE49-F238E27FC236}">
                <a16:creationId xmlns:a16="http://schemas.microsoft.com/office/drawing/2014/main" id="{B3615044-E07A-6948-9C9C-3AF7822A1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07" b="13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3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587C-02D7-2445-BEDA-5222E703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FD962-10A6-2049-9E1F-D3C6AFFCD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Next few slides not part of the presentation but contain tables that have fresh water and marine grading on</a:t>
            </a:r>
          </a:p>
        </p:txBody>
      </p:sp>
    </p:spTree>
    <p:extLst>
      <p:ext uri="{BB962C8B-B14F-4D97-AF65-F5344CB8AC3E}">
        <p14:creationId xmlns:p14="http://schemas.microsoft.com/office/powerpoint/2010/main" val="68365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9AB1-E035-D94F-AF54-AB39EDBB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Ministry for the environment E.coli Swimming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0EFC0-B4B9-C445-A20B-E2547842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400" y="4677879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BF9BFAA-91BB-8341-B092-A3FF34DC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28522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Table 6: MfE Website </a:t>
            </a:r>
            <a:r>
              <a:rPr kumimoji="0" lang="en-US" altLang="en-US" sz="11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E. coli 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Swimming Categories 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0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page16image969609072">
            <a:extLst>
              <a:ext uri="{FF2B5EF4-FFF2-40B4-BE49-F238E27FC236}">
                <a16:creationId xmlns:a16="http://schemas.microsoft.com/office/drawing/2014/main" id="{67897806-4BF8-CD46-A006-45F518A7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2400"/>
            <a:ext cx="11229975" cy="37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8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B4A7CFF-3FA2-0945-9B25-DC1A8AFDF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0" r="4745" b="11494"/>
          <a:stretch/>
        </p:blipFill>
        <p:spPr>
          <a:xfrm>
            <a:off x="1948919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98057-B7E2-3E4D-9EFE-2388AC4E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20" y="312261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Summer of 1949/50</a:t>
            </a:r>
            <a:endParaRPr 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09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5127-A9E2-E246-B59E-73882A58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FE5D-6990-4949-967B-888AB913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325" y="5284788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29526E2-2649-DB47-A2AA-47C32ECA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3459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coli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6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page13image872329648">
            <a:extLst>
              <a:ext uri="{FF2B5EF4-FFF2-40B4-BE49-F238E27FC236}">
                <a16:creationId xmlns:a16="http://schemas.microsoft.com/office/drawing/2014/main" id="{13C92217-44D6-3A4A-A9AE-FF7A0845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34" y="115747"/>
            <a:ext cx="5372060" cy="67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8FA7-21E9-DC43-82A1-637C5024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DA4-3E0A-1F42-8C4E-BD89FE8FC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63243F4-0B29-BE4A-93C6-236BC1656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14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coli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6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51" name="Picture 3" descr="page15image868882000">
            <a:extLst>
              <a:ext uri="{FF2B5EF4-FFF2-40B4-BE49-F238E27FC236}">
                <a16:creationId xmlns:a16="http://schemas.microsoft.com/office/drawing/2014/main" id="{8E09694F-2559-FF44-A65C-45DE9F95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"/>
            <a:ext cx="59436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18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FC12-7306-DA47-894F-CA484B5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11918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alibri" panose="020F0502020204030204" pitchFamily="34" charset="0"/>
              </a:rPr>
              <a:t>Table 7: </a:t>
            </a:r>
            <a:r>
              <a:rPr lang="en-US" altLang="en-US" b="1" i="1" dirty="0">
                <a:latin typeface="Calibri" panose="020F0502020204030204" pitchFamily="34" charset="0"/>
              </a:rPr>
              <a:t>Clean Water </a:t>
            </a:r>
            <a:r>
              <a:rPr lang="en-US" altLang="en-US" b="1" dirty="0">
                <a:latin typeface="Calibri" panose="020F0502020204030204" pitchFamily="34" charset="0"/>
              </a:rPr>
              <a:t>Risk </a:t>
            </a:r>
            <a:r>
              <a:rPr lang="en-US" altLang="en-US" b="1" dirty="0" err="1">
                <a:latin typeface="Calibri" panose="020F0502020204030204" pitchFamily="34" charset="0"/>
              </a:rPr>
              <a:t>Profile</a:t>
            </a:r>
            <a:r>
              <a:rPr lang="en-US" altLang="en-US" dirty="0" err="1">
                <a:latin typeface="Calibri" panose="020F0502020204030204" pitchFamily="34" charset="0"/>
              </a:rPr>
              <a:t>This</a:t>
            </a:r>
            <a:r>
              <a:rPr lang="en-US" altLang="en-US" dirty="0">
                <a:latin typeface="Calibri" panose="020F0502020204030204" pitchFamily="34" charset="0"/>
              </a:rPr>
              <a:t> is Table 2 on </a:t>
            </a:r>
            <a:r>
              <a:rPr lang="en-US" altLang="en-US" dirty="0" err="1">
                <a:latin typeface="Calibri" panose="020F0502020204030204" pitchFamily="34" charset="0"/>
              </a:rPr>
              <a:t>MfE’s</a:t>
            </a:r>
            <a:r>
              <a:rPr lang="en-US" altLang="en-US" dirty="0">
                <a:latin typeface="Calibri" panose="020F0502020204030204" pitchFamily="34" charset="0"/>
              </a:rPr>
              <a:t> ‘The risk profile of categories (attribute states).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7A8C6-F57F-A145-9F4F-46782816E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913" y="4290388"/>
            <a:ext cx="13321444" cy="5895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6E04922-A80C-A048-9D66-CE7ADDF4A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94" y="1944103"/>
            <a:ext cx="15445153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098" name="Picture 2" descr="page16image969627296">
            <a:extLst>
              <a:ext uri="{FF2B5EF4-FFF2-40B4-BE49-F238E27FC236}">
                <a16:creationId xmlns:a16="http://schemas.microsoft.com/office/drawing/2014/main" id="{7DDD68C3-52C5-104C-A952-79447094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90" y="1691943"/>
            <a:ext cx="7529512" cy="519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94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249B-6883-6447-BA43-A7E71B37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 water grading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945660-4343-D143-938C-C95AD58C87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53021" y="1825625"/>
          <a:ext cx="5285958" cy="4351338"/>
        </p:xfrm>
        <a:graphic>
          <a:graphicData uri="http://schemas.openxmlformats.org/drawingml/2006/table">
            <a:tbl>
              <a:tblPr/>
              <a:tblGrid>
                <a:gridCol w="880993">
                  <a:extLst>
                    <a:ext uri="{9D8B030D-6E8A-4147-A177-3AD203B41FA5}">
                      <a16:colId xmlns:a16="http://schemas.microsoft.com/office/drawing/2014/main" val="2982444031"/>
                    </a:ext>
                  </a:extLst>
                </a:gridCol>
                <a:gridCol w="880993">
                  <a:extLst>
                    <a:ext uri="{9D8B030D-6E8A-4147-A177-3AD203B41FA5}">
                      <a16:colId xmlns:a16="http://schemas.microsoft.com/office/drawing/2014/main" val="733521945"/>
                    </a:ext>
                  </a:extLst>
                </a:gridCol>
                <a:gridCol w="880993">
                  <a:extLst>
                    <a:ext uri="{9D8B030D-6E8A-4147-A177-3AD203B41FA5}">
                      <a16:colId xmlns:a16="http://schemas.microsoft.com/office/drawing/2014/main" val="391258040"/>
                    </a:ext>
                  </a:extLst>
                </a:gridCol>
                <a:gridCol w="880993">
                  <a:extLst>
                    <a:ext uri="{9D8B030D-6E8A-4147-A177-3AD203B41FA5}">
                      <a16:colId xmlns:a16="http://schemas.microsoft.com/office/drawing/2014/main" val="2370694601"/>
                    </a:ext>
                  </a:extLst>
                </a:gridCol>
                <a:gridCol w="880993">
                  <a:extLst>
                    <a:ext uri="{9D8B030D-6E8A-4147-A177-3AD203B41FA5}">
                      <a16:colId xmlns:a16="http://schemas.microsoft.com/office/drawing/2014/main" val="3154442562"/>
                    </a:ext>
                  </a:extLst>
                </a:gridCol>
                <a:gridCol w="880993">
                  <a:extLst>
                    <a:ext uri="{9D8B030D-6E8A-4147-A177-3AD203B41FA5}">
                      <a16:colId xmlns:a16="http://schemas.microsoft.com/office/drawing/2014/main" val="2603466121"/>
                    </a:ext>
                  </a:extLst>
                </a:gridCol>
              </a:tblGrid>
              <a:tr h="371549">
                <a:tc rowSpan="2">
                  <a:txBody>
                    <a:bodyPr/>
                    <a:lstStyle/>
                    <a:p>
                      <a:pPr algn="l"/>
                      <a:r>
                        <a:rPr lang="en-AU" sz="900">
                          <a:effectLst/>
                        </a:rPr>
                        <a:t>Susceptibility to faecal influence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AU" sz="900">
                          <a:effectLst/>
                        </a:rPr>
                        <a:t>Microbiological Assessment Category</a:t>
                      </a:r>
                      <a:br>
                        <a:rPr lang="en-AU" sz="900">
                          <a:effectLst/>
                        </a:rPr>
                      </a:br>
                      <a:r>
                        <a:rPr lang="en-AU" sz="900">
                          <a:effectLst/>
                        </a:rPr>
                        <a:t>Indicator counts (as percentiles - see Table D1)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AU" sz="900">
                          <a:effectLst/>
                        </a:rPr>
                        <a:t>Exceptional circumstances ***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276574"/>
                  </a:ext>
                </a:extLst>
              </a:tr>
              <a:tr h="647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900" b="1">
                          <a:effectLst/>
                        </a:rPr>
                        <a:t>A</a:t>
                      </a:r>
                      <a:br>
                        <a:rPr lang="en-AU" sz="900">
                          <a:effectLst/>
                        </a:rPr>
                      </a:br>
                      <a:r>
                        <a:rPr lang="en-AU" sz="900">
                          <a:effectLst/>
                        </a:rPr>
                        <a:t>=&lt; 40 enterococci/ 100 mL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900" b="1">
                          <a:effectLst/>
                        </a:rPr>
                        <a:t>B</a:t>
                      </a:r>
                      <a:br>
                        <a:rPr lang="en-AU" sz="900">
                          <a:effectLst/>
                        </a:rPr>
                      </a:br>
                      <a:r>
                        <a:rPr lang="en-AU" sz="900">
                          <a:effectLst/>
                        </a:rPr>
                        <a:t>41-200 enterococci/ 100 mL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900" b="1">
                          <a:effectLst/>
                        </a:rPr>
                        <a:t>C</a:t>
                      </a:r>
                      <a:br>
                        <a:rPr lang="en-AU" sz="900">
                          <a:effectLst/>
                        </a:rPr>
                      </a:br>
                      <a:r>
                        <a:rPr lang="en-AU" sz="900">
                          <a:effectLst/>
                        </a:rPr>
                        <a:t>20-500 enterococci/ 100 mL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900" b="1">
                          <a:effectLst/>
                        </a:rPr>
                        <a:t>D</a:t>
                      </a:r>
                      <a:br>
                        <a:rPr lang="en-AU" sz="900">
                          <a:effectLst/>
                        </a:rPr>
                      </a:br>
                      <a:r>
                        <a:rPr lang="en-AU" sz="900">
                          <a:effectLst/>
                        </a:rPr>
                        <a:t>&gt;500 enterococci/ 100 mL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20106"/>
                  </a:ext>
                </a:extLst>
              </a:tr>
              <a:tr h="647338">
                <a:tc>
                  <a:txBody>
                    <a:bodyPr/>
                    <a:lstStyle/>
                    <a:p>
                      <a:pPr algn="l"/>
                      <a:r>
                        <a:rPr lang="en-AU" sz="900">
                          <a:effectLst/>
                        </a:rPr>
                        <a:t>Sanitary Inspection Category: Very Low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Very Good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Very Good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Follow Up**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Follow Up**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 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802884"/>
                  </a:ext>
                </a:extLst>
              </a:tr>
              <a:tr h="509444">
                <a:tc>
                  <a:txBody>
                    <a:bodyPr/>
                    <a:lstStyle/>
                    <a:p>
                      <a:pPr algn="l"/>
                      <a:r>
                        <a:rPr lang="en-AU" sz="900">
                          <a:effectLst/>
                        </a:rPr>
                        <a:t>Sanitary Inspection Category: Low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Very Good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Good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Fair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Follow Up**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686052"/>
                  </a:ext>
                </a:extLst>
              </a:tr>
              <a:tr h="647338">
                <a:tc>
                  <a:txBody>
                    <a:bodyPr/>
                    <a:lstStyle/>
                    <a:p>
                      <a:pPr algn="l"/>
                      <a:r>
                        <a:rPr lang="en-AU" sz="900">
                          <a:effectLst/>
                        </a:rPr>
                        <a:t>Sanitary Inspection Category: Moderate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Follow Up*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Good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Fair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Poor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24821"/>
                  </a:ext>
                </a:extLst>
              </a:tr>
              <a:tr h="509444">
                <a:tc>
                  <a:txBody>
                    <a:bodyPr/>
                    <a:lstStyle/>
                    <a:p>
                      <a:pPr algn="l"/>
                      <a:r>
                        <a:rPr lang="en-AU" sz="900">
                          <a:effectLst/>
                        </a:rPr>
                        <a:t>Sanitary Inspection Category: High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Follow Up*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Follow Up*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Poor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Very Poor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728064"/>
                  </a:ext>
                </a:extLst>
              </a:tr>
              <a:tr h="647338">
                <a:tc>
                  <a:txBody>
                    <a:bodyPr/>
                    <a:lstStyle/>
                    <a:p>
                      <a:pPr algn="l"/>
                      <a:r>
                        <a:rPr lang="en-AU" sz="900">
                          <a:effectLst/>
                        </a:rPr>
                        <a:t>Sanitary Inspection Category: Very High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Follow Up*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Follow Up*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Follow Up*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900">
                          <a:effectLst/>
                        </a:rPr>
                        <a:t>Very Poor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526277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algn="l"/>
                      <a:r>
                        <a:rPr lang="en-AU" sz="900">
                          <a:effectLst/>
                        </a:rPr>
                        <a:t>Exceptional circumstances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en-AU" sz="900" dirty="0">
                          <a:effectLst/>
                        </a:rPr>
                        <a:t> </a:t>
                      </a:r>
                    </a:p>
                  </a:txBody>
                  <a:tcPr marL="23940" marR="23940" marT="47880" marB="47880" anchor="ctr">
                    <a:lnL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26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24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8745-094A-CB4C-A6B8-CBD6FD67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D9FDE60-AD74-D54C-A357-53F48901E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904" y="1825625"/>
            <a:ext cx="4772192" cy="4351338"/>
          </a:xfrm>
        </p:spPr>
      </p:pic>
    </p:spTree>
    <p:extLst>
      <p:ext uri="{BB962C8B-B14F-4D97-AF65-F5344CB8AC3E}">
        <p14:creationId xmlns:p14="http://schemas.microsoft.com/office/powerpoint/2010/main" val="2416741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9A2A-7772-4742-912D-2A3D02A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E6643F4-64CE-E94B-8155-03DCCEE85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650" y="2591594"/>
            <a:ext cx="7632700" cy="2819400"/>
          </a:xfrm>
        </p:spPr>
      </p:pic>
    </p:spTree>
    <p:extLst>
      <p:ext uri="{BB962C8B-B14F-4D97-AF65-F5344CB8AC3E}">
        <p14:creationId xmlns:p14="http://schemas.microsoft.com/office/powerpoint/2010/main" val="18492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lock of seagulls standing next to a body of water&#10;&#10;Description automatically generated">
            <a:extLst>
              <a:ext uri="{FF2B5EF4-FFF2-40B4-BE49-F238E27FC236}">
                <a16:creationId xmlns:a16="http://schemas.microsoft.com/office/drawing/2014/main" id="{747DA54C-FFEE-8747-956C-4899CA118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73" b="6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55862-D426-9F4E-8481-BEF1566C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Waitaramoa Bay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ign in front of bushes&#10;&#10;Description automatically generated">
            <a:extLst>
              <a:ext uri="{FF2B5EF4-FFF2-40B4-BE49-F238E27FC236}">
                <a16:creationId xmlns:a16="http://schemas.microsoft.com/office/drawing/2014/main" id="{B3615044-E07A-6948-9C9C-3AF7822A1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07" b="13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8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3BE11-6CDB-374D-B895-616BF447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6" y="2761177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What do all the words and numbers mean?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75B94-5850-D243-ABFE-904EC3D9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onfused face with solid fill">
            <a:extLst>
              <a:ext uri="{FF2B5EF4-FFF2-40B4-BE49-F238E27FC236}">
                <a16:creationId xmlns:a16="http://schemas.microsoft.com/office/drawing/2014/main" id="{9EC2700A-63DC-9341-935C-9CB713E09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9705B-50DE-0A46-9086-96ABAD7C80A4}"/>
              </a:ext>
            </a:extLst>
          </p:cNvPr>
          <p:cNvSpPr txBox="1"/>
          <p:nvPr/>
        </p:nvSpPr>
        <p:spPr>
          <a:xfrm>
            <a:off x="7887184" y="4619431"/>
            <a:ext cx="3781051" cy="37810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262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&#10;&#10;Description automatically generated">
            <a:extLst>
              <a:ext uri="{FF2B5EF4-FFF2-40B4-BE49-F238E27FC236}">
                <a16:creationId xmlns:a16="http://schemas.microsoft.com/office/drawing/2014/main" id="{436BC256-54DF-E54B-B765-BA186CF80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7DB5BA-1501-AF4D-BCD8-035D4C49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 dirty="0"/>
              <a:t>			</a:t>
            </a:r>
            <a:r>
              <a:rPr lang="en-US" sz="5000" dirty="0" err="1"/>
              <a:t>E.Coli</a:t>
            </a:r>
            <a:r>
              <a:rPr lang="en-US" sz="5000" dirty="0"/>
              <a:t> and Enterococci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1AB027-AB6C-4B10-987F-CC3826AC4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lvl="8"/>
            <a:r>
              <a:rPr lang="en-US" sz="4000" dirty="0"/>
              <a:t>Marker </a:t>
            </a:r>
          </a:p>
          <a:p>
            <a:pPr lvl="8"/>
            <a:r>
              <a:rPr lang="en-US" sz="4000" dirty="0"/>
              <a:t>Indicates </a:t>
            </a:r>
            <a:r>
              <a:rPr lang="en-US" sz="4000" dirty="0" err="1"/>
              <a:t>faeces</a:t>
            </a:r>
            <a:r>
              <a:rPr lang="en-US" sz="4000" dirty="0"/>
              <a:t>/poo</a:t>
            </a:r>
          </a:p>
        </p:txBody>
      </p:sp>
    </p:spTree>
    <p:extLst>
      <p:ext uri="{BB962C8B-B14F-4D97-AF65-F5344CB8AC3E}">
        <p14:creationId xmlns:p14="http://schemas.microsoft.com/office/powerpoint/2010/main" val="1934324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9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id="{C5D0667B-8E2F-6F48-B2EE-F44809B70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05" b="22714"/>
          <a:stretch/>
        </p:blipFill>
        <p:spPr>
          <a:xfrm>
            <a:off x="20" y="10"/>
            <a:ext cx="12191980" cy="4119542"/>
          </a:xfrm>
          <a:prstGeom prst="rect">
            <a:avLst/>
          </a:prstGeom>
        </p:spPr>
      </p:pic>
      <p:sp>
        <p:nvSpPr>
          <p:cNvPr id="75" name="Rectangle: Rounded Corners 71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B0995-CEA6-8145-A755-370837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			Risk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3E672-A84A-7545-99B2-C767721B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050" y="4956314"/>
            <a:ext cx="5657850" cy="130641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130 </a:t>
            </a:r>
            <a:r>
              <a:rPr lang="en-US" sz="1800" dirty="0" err="1"/>
              <a:t>e.coli</a:t>
            </a:r>
            <a:r>
              <a:rPr lang="en-US" sz="1800" dirty="0"/>
              <a:t>/100ml risk of infection with single exposure 1 in 1000</a:t>
            </a:r>
          </a:p>
          <a:p>
            <a:r>
              <a:rPr lang="en-US" sz="1800" dirty="0"/>
              <a:t>260 </a:t>
            </a:r>
            <a:r>
              <a:rPr lang="en-US" sz="1800" dirty="0" err="1"/>
              <a:t>e.coli</a:t>
            </a:r>
            <a:r>
              <a:rPr lang="en-US" sz="1800" dirty="0"/>
              <a:t>/100ml risk of infection with single exposure 1 in 100</a:t>
            </a:r>
          </a:p>
          <a:p>
            <a:r>
              <a:rPr lang="en-US" sz="1800" dirty="0"/>
              <a:t>540 </a:t>
            </a:r>
            <a:r>
              <a:rPr lang="en-US" sz="1800" dirty="0" err="1"/>
              <a:t>e.coli</a:t>
            </a:r>
            <a:r>
              <a:rPr lang="en-US" sz="1800" dirty="0"/>
              <a:t>/100ml risk of infection with single exposure is 5 in 100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045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A8647-6916-B147-8CF5-3464B051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/>
              <a:t>Median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95% centile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% of time &gt;260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% of time &gt;540</a:t>
            </a:r>
          </a:p>
        </p:txBody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Content Placeholder 4" descr="A close up&#10;&#10;Description automatically generated">
            <a:extLst>
              <a:ext uri="{FF2B5EF4-FFF2-40B4-BE49-F238E27FC236}">
                <a16:creationId xmlns:a16="http://schemas.microsoft.com/office/drawing/2014/main" id="{024BD642-A5C7-534C-993F-2D3C726F3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88" r="5445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343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CA6B-022F-B147-BB52-AD3134B2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C01EA-44F4-7D4F-A059-80DE852D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882" y="1891990"/>
            <a:ext cx="8767762" cy="43513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Waitaramoa</a:t>
            </a:r>
            <a:r>
              <a:rPr lang="en-US" dirty="0"/>
              <a:t> Bay streams </a:t>
            </a:r>
          </a:p>
          <a:p>
            <a:r>
              <a:rPr lang="en-US" dirty="0"/>
              <a:t>RED</a:t>
            </a:r>
          </a:p>
          <a:p>
            <a:pPr lvl="1"/>
            <a:r>
              <a:rPr lang="en-US" dirty="0"/>
              <a:t>Exceeds &gt;540/100ml 89%of the time!</a:t>
            </a:r>
          </a:p>
          <a:p>
            <a:pPr lvl="1"/>
            <a:r>
              <a:rPr lang="en-US" dirty="0"/>
              <a:t>Median 7900 </a:t>
            </a:r>
            <a:r>
              <a:rPr lang="en-US" dirty="0" err="1"/>
              <a:t>e.coli</a:t>
            </a:r>
            <a:r>
              <a:rPr lang="en-US" dirty="0"/>
              <a:t>/100ml</a:t>
            </a:r>
          </a:p>
          <a:p>
            <a:pPr lvl="1"/>
            <a:r>
              <a:rPr lang="en-US" dirty="0"/>
              <a:t>95</a:t>
            </a:r>
            <a:r>
              <a:rPr lang="en-US" baseline="30000" dirty="0"/>
              <a:t>th</a:t>
            </a:r>
            <a:r>
              <a:rPr lang="en-US" dirty="0"/>
              <a:t> percentile 200 000 </a:t>
            </a:r>
            <a:r>
              <a:rPr lang="en-US" dirty="0" err="1"/>
              <a:t>e.coli</a:t>
            </a:r>
            <a:r>
              <a:rPr lang="en-US" dirty="0"/>
              <a:t>/100ml</a:t>
            </a:r>
          </a:p>
          <a:p>
            <a:pPr lvl="1"/>
            <a:r>
              <a:rPr lang="en-US" dirty="0"/>
              <a:t>Percentages of samples&gt;260 94% of the time</a:t>
            </a:r>
          </a:p>
        </p:txBody>
      </p:sp>
      <p:pic>
        <p:nvPicPr>
          <p:cNvPr id="4" name="Picture 2" descr="page16image969609072">
            <a:extLst>
              <a:ext uri="{FF2B5EF4-FFF2-40B4-BE49-F238E27FC236}">
                <a16:creationId xmlns:a16="http://schemas.microsoft.com/office/drawing/2014/main" id="{23CB382E-4527-474F-95AD-1C097468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0"/>
            <a:ext cx="10358437" cy="37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DCB687-5E87-5349-BFF2-3EA810BE31C5}"/>
                  </a:ext>
                </a:extLst>
              </p14:cNvPr>
              <p14:cNvContentPartPr/>
              <p14:nvPr/>
            </p14:nvContentPartPr>
            <p14:xfrm>
              <a:off x="2455582" y="2805255"/>
              <a:ext cx="2037240" cy="809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DCB687-5E87-5349-BFF2-3EA810BE31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6582" y="2796615"/>
                <a:ext cx="205488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AB5BC4-C250-1B4F-8F31-C35E30C5B152}"/>
                  </a:ext>
                </a:extLst>
              </p14:cNvPr>
              <p14:cNvContentPartPr/>
              <p14:nvPr/>
            </p14:nvContentPartPr>
            <p14:xfrm>
              <a:off x="4634662" y="2818215"/>
              <a:ext cx="2006640" cy="81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AB5BC4-C250-1B4F-8F31-C35E30C5B1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6022" y="2809575"/>
                <a:ext cx="2024280" cy="8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04C1D88-80EE-FF4D-AFFA-437F43C52946}"/>
                  </a:ext>
                </a:extLst>
              </p14:cNvPr>
              <p14:cNvContentPartPr/>
              <p14:nvPr/>
            </p14:nvContentPartPr>
            <p14:xfrm>
              <a:off x="6702862" y="2816775"/>
              <a:ext cx="1553040" cy="630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04C1D88-80EE-FF4D-AFFA-437F43C529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4222" y="2808135"/>
                <a:ext cx="15706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52F95D4-EE7E-5941-9B3D-4B42F1EFADE2}"/>
                  </a:ext>
                </a:extLst>
              </p14:cNvPr>
              <p14:cNvContentPartPr/>
              <p14:nvPr/>
            </p14:nvContentPartPr>
            <p14:xfrm>
              <a:off x="9030262" y="2813895"/>
              <a:ext cx="1449000" cy="687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52F95D4-EE7E-5941-9B3D-4B42F1EFAD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21262" y="2805255"/>
                <a:ext cx="1466640" cy="7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77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561</Words>
  <Application>Microsoft Macintosh PowerPoint</Application>
  <PresentationFormat>Widescreen</PresentationFormat>
  <Paragraphs>101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Rockwell</vt:lpstr>
      <vt:lpstr>Office Theme</vt:lpstr>
      <vt:lpstr>Waitaramoa (Hobson) Bay</vt:lpstr>
      <vt:lpstr>Summer of 1949/50</vt:lpstr>
      <vt:lpstr>Waitaramoa Bay</vt:lpstr>
      <vt:lpstr>PowerPoint Presentation</vt:lpstr>
      <vt:lpstr>What do all the words and numbers mean?</vt:lpstr>
      <vt:lpstr>   E.Coli and Enterococci </vt:lpstr>
      <vt:lpstr>   Risk quantification</vt:lpstr>
      <vt:lpstr>Median  95% centile  % of time &gt;260  % of time &gt;540</vt:lpstr>
      <vt:lpstr>PowerPoint Presentation</vt:lpstr>
      <vt:lpstr>Once 95th centile e.coli &gt;540 NOT safe to swim  </vt:lpstr>
      <vt:lpstr>What about sea water?  Enterococci 95 centile &gt;500 NOT safe </vt:lpstr>
      <vt:lpstr>Once median e.coli &gt;1000 NOT safe for water activities such as kayaking, paddle boarding etc</vt:lpstr>
      <vt:lpstr>Bottom line</vt:lpstr>
      <vt:lpstr>What are the health risks</vt:lpstr>
      <vt:lpstr>Really? </vt:lpstr>
      <vt:lpstr>Other points</vt:lpstr>
      <vt:lpstr>PowerPoint Presentation</vt:lpstr>
      <vt:lpstr>PowerPoint Presentation</vt:lpstr>
      <vt:lpstr>Ministry for the environment E.coli Swimming categories</vt:lpstr>
      <vt:lpstr>PowerPoint Presentation</vt:lpstr>
      <vt:lpstr>PowerPoint Presentation</vt:lpstr>
      <vt:lpstr>Table 7: Clean Water Risk ProfileThis is Table 2 on MfE’s ‘The risk profile of categories (attribute states).  </vt:lpstr>
      <vt:lpstr>Marine water grading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Waitaramoa (Hobson) Bay</dc:title>
  <dc:creator>elsat.mike@gmail.com</dc:creator>
  <cp:lastModifiedBy>elsat.mike@gmail.com</cp:lastModifiedBy>
  <cp:revision>8</cp:revision>
  <dcterms:created xsi:type="dcterms:W3CDTF">2020-08-22T20:48:51Z</dcterms:created>
  <dcterms:modified xsi:type="dcterms:W3CDTF">2020-08-23T03:56:38Z</dcterms:modified>
</cp:coreProperties>
</file>